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4"/>
  </p:sldMasterIdLst>
  <p:notesMasterIdLst>
    <p:notesMasterId r:id="rId29"/>
  </p:notesMasterIdLst>
  <p:sldIdLst>
    <p:sldId id="270" r:id="rId5"/>
    <p:sldId id="264" r:id="rId6"/>
    <p:sldId id="265" r:id="rId7"/>
    <p:sldId id="273" r:id="rId8"/>
    <p:sldId id="283" r:id="rId9"/>
    <p:sldId id="284" r:id="rId10"/>
    <p:sldId id="285" r:id="rId11"/>
    <p:sldId id="308" r:id="rId12"/>
    <p:sldId id="309" r:id="rId13"/>
    <p:sldId id="311" r:id="rId14"/>
    <p:sldId id="297" r:id="rId15"/>
    <p:sldId id="286" r:id="rId16"/>
    <p:sldId id="302" r:id="rId17"/>
    <p:sldId id="303" r:id="rId18"/>
    <p:sldId id="304" r:id="rId19"/>
    <p:sldId id="307" r:id="rId20"/>
    <p:sldId id="310" r:id="rId21"/>
    <p:sldId id="287" r:id="rId22"/>
    <p:sldId id="288" r:id="rId23"/>
    <p:sldId id="289" r:id="rId24"/>
    <p:sldId id="274" r:id="rId25"/>
    <p:sldId id="281" r:id="rId26"/>
    <p:sldId id="279" r:id="rId27"/>
    <p:sldId id="280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5" autoAdjust="0"/>
    <p:restoredTop sz="71802" autoAdjust="0"/>
  </p:normalViewPr>
  <p:slideViewPr>
    <p:cSldViewPr snapToGrid="0">
      <p:cViewPr varScale="1">
        <p:scale>
          <a:sx n="59" d="100"/>
          <a:sy n="59" d="100"/>
        </p:scale>
        <p:origin x="1738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088F0-ECBF-4AF4-92E7-3DA325AF14B5}" type="datetimeFigureOut">
              <a:rPr lang="fr-FR" smtClean="0"/>
              <a:t>04/06/2024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24BF-0ED7-485D-99A0-E5F892D77A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87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298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56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917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996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05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32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633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5540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2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232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047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88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855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539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6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29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06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38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53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78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B070A"/>
              </a:solidFill>
              <a:latin typeface="The Students Teacher" panose="02000503000000000000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A724BF-0ED7-485D-99A0-E5F892D77A8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02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A052-D835-4631-A761-8E4737D242E8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05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AC7A-3EED-413F-A4E0-8A936264404E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24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5A2A-3B79-4281-B6F7-9B4F1C70D8D3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1038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32CFF-C627-4C59-8331-0C19C1458BED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80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0FD3-A422-4881-972C-7C54426D3A8A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651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E199E-DE97-4604-96E1-9FF5A37D2206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343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F241-570B-4479-BB3D-ED71191265F1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276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7A5C-18C1-49CD-8D6B-42416214C8C5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25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7D2F-614E-4447-8E67-DE488694B9E7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45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9843-99D3-413F-BF48-02A147317E39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50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C426-E2F4-48D6-BE56-1A96338C529C}" type="datetime1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52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7338A-8C70-4462-B806-8F5BDFE6F5AE}" type="datetime1">
              <a:rPr lang="fr-FR" smtClean="0"/>
              <a:t>04/06/2024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01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B0762-6EAC-4ABA-8C8E-FE5A036AF268}" type="datetime1">
              <a:rPr lang="fr-FR" smtClean="0"/>
              <a:t>04/06/2024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30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94EC9-FDA9-4066-AA0C-82687468F206}" type="datetime1">
              <a:rPr lang="fr-FR" smtClean="0"/>
              <a:t>04/06/2024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50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A8DF3-1796-44CF-A406-1D34B3FBD68D}" type="datetime1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96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5857-EBDD-4AEA-AAD3-95205E6FBF3A}" type="datetime1">
              <a:rPr lang="fr-FR" smtClean="0"/>
              <a:t>04/06/2024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357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B2591-2F5B-4716-958D-30D0D94B8053}" type="datetime1">
              <a:rPr lang="fr-FR" smtClean="0"/>
              <a:t>04/06/2024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7A08D6E2-5E83-40AE-8B40-8AE625295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4324FB3E-CD6B-0A0C-6C9E-401758A5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9"/>
            <a:ext cx="12192000" cy="6781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1739" b="23896"/>
          <a:stretch/>
        </p:blipFill>
        <p:spPr>
          <a:xfrm>
            <a:off x="10082748" y="513786"/>
            <a:ext cx="1980519" cy="779503"/>
          </a:xfrm>
          <a:prstGeom prst="rect">
            <a:avLst/>
          </a:prstGeom>
        </p:spPr>
      </p:pic>
      <p:sp>
        <p:nvSpPr>
          <p:cNvPr id="31" name="Google Shape;59;p13"/>
          <p:cNvSpPr txBox="1"/>
          <p:nvPr/>
        </p:nvSpPr>
        <p:spPr>
          <a:xfrm>
            <a:off x="-66500" y="1250835"/>
            <a:ext cx="12198535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Font typeface="Calibri" panose="020F0502020204030204"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Travail d’Etude &amp; de recherche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Small" panose="02000505000000020004" pitchFamily="2" charset="0"/>
              <a:ea typeface="Sniglet" panose="04070505030100020000"/>
              <a:cs typeface="Sniglet" panose="04070505030100020000"/>
              <a:sym typeface="Sniglet" panose="0407050503010002000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35957" y="2132985"/>
            <a:ext cx="9386586" cy="2826306"/>
          </a:xfrm>
          <a:prstGeom prst="round2DiagRect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La </a:t>
            </a:r>
            <a:r>
              <a:rPr kumimoji="0" lang="fr-FR" sz="4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quête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vers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l’amélioration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 des </a:t>
            </a:r>
            <a:r>
              <a:rPr kumimoji="0" lang="fr-FR" sz="40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environnements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 éducatifs</a:t>
            </a:r>
            <a:r>
              <a:rPr lang="en-US" sz="4000" b="1" dirty="0">
                <a:solidFill>
                  <a:prstClr val="black"/>
                </a:solidFill>
                <a:latin typeface="Sitka Small" panose="02000505000000020004" pitchFamily="2" charset="0"/>
              </a:rPr>
              <a:t> : Notre </a:t>
            </a:r>
            <a:r>
              <a:rPr lang="en-US" sz="4000" b="1" dirty="0" err="1">
                <a:solidFill>
                  <a:prstClr val="black"/>
                </a:solidFill>
                <a:latin typeface="Sitka Small" panose="02000505000000020004" pitchFamily="2" charset="0"/>
              </a:rPr>
              <a:t>approche</a:t>
            </a:r>
            <a:r>
              <a:rPr lang="en-US" sz="4000" b="1" dirty="0">
                <a:solidFill>
                  <a:prstClr val="black"/>
                </a:solidFill>
                <a:latin typeface="Sitka Small" panose="02000505000000020004" pitchFamily="2" charset="0"/>
              </a:rPr>
              <a:t> </a:t>
            </a:r>
            <a:r>
              <a:rPr lang="en-US" sz="4000" b="1" dirty="0" err="1">
                <a:solidFill>
                  <a:prstClr val="black"/>
                </a:solidFill>
                <a:latin typeface="Sitka Small" panose="02000505000000020004" pitchFamily="2" charset="0"/>
              </a:rPr>
              <a:t>basée</a:t>
            </a:r>
            <a:r>
              <a:rPr lang="en-US" sz="4000" b="1" dirty="0">
                <a:solidFill>
                  <a:prstClr val="black"/>
                </a:solidFill>
                <a:latin typeface="Sitka Small" panose="02000505000000020004" pitchFamily="2" charset="0"/>
              </a:rPr>
              <a:t> sur les LLMs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Small" panose="02000505000000020004" pitchFamily="2" charset="0"/>
              <a:ea typeface="+mn-ea"/>
              <a:cs typeface="+mn-cs"/>
            </a:endParaRPr>
          </a:p>
        </p:txBody>
      </p:sp>
      <p:sp>
        <p:nvSpPr>
          <p:cNvPr id="38" name="Google Shape;64;p13"/>
          <p:cNvSpPr txBox="1"/>
          <p:nvPr/>
        </p:nvSpPr>
        <p:spPr>
          <a:xfrm>
            <a:off x="7716598" y="5217278"/>
            <a:ext cx="4004100" cy="101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500"/>
              <a:buFont typeface="Calibri" panose="020F0502020204030204"/>
              <a:buNone/>
              <a:tabLst/>
              <a:defRPr/>
            </a:pPr>
            <a:r>
              <a:rPr lang="fr-FR" sz="2400" dirty="0">
                <a:solidFill>
                  <a:prstClr val="black"/>
                </a:solidFill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Supervisé</a:t>
            </a:r>
            <a:r>
              <a:rPr lang="en-US" sz="2400" dirty="0">
                <a:solidFill>
                  <a:prstClr val="black"/>
                </a:solidFill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 par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   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tka Small" panose="02000505000000020004" pitchFamily="2" charset="0"/>
              <a:ea typeface="Sniglet" panose="04070505030100020000"/>
              <a:cs typeface="Sniglet" panose="04070505030100020000"/>
              <a:sym typeface="Sniglet" panose="0407050503010002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black"/>
              </a:buClr>
              <a:buSzPts val="1400"/>
              <a:buFont typeface="Arial" panose="020B0604020202020204"/>
              <a:buNone/>
              <a:tabLst/>
              <a:defRPr/>
            </a:pPr>
            <a:r>
              <a:rPr lang="fr-FR" sz="2400" dirty="0">
                <a:solidFill>
                  <a:prstClr val="black"/>
                </a:solidFill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M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Sniglet" panose="04070505030100020000"/>
                <a:cs typeface="Sniglet" panose="04070505030100020000"/>
                <a:sym typeface="Sniglet" panose="04070505030100020000"/>
              </a:rPr>
              <a:t>r. Massinissa HAMIDI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Small" panose="02000505000000020004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1302" y="5123637"/>
            <a:ext cx="483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Présent</a:t>
            </a:r>
            <a:r>
              <a:rPr lang="fr-FR" sz="2400" dirty="0">
                <a:solidFill>
                  <a:prstClr val="black"/>
                </a:solidFill>
                <a:latin typeface="Sitka Small" panose="02000505000000020004" pitchFamily="2" charset="0"/>
              </a:rPr>
              <a:t>é par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Mohammed Yacine BRAHMIA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Small" panose="02000505000000020004" pitchFamily="2" charset="0"/>
                <a:ea typeface="+mn-ea"/>
                <a:cs typeface="+mn-cs"/>
              </a:rPr>
              <a:t>Nabil DJELLOUDI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18154" y="641223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2023/2024</a:t>
            </a: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0151A7DE-673F-BD5C-0B06-816438187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71" t="30592" r="21884" b="21745"/>
          <a:stretch/>
        </p:blipFill>
        <p:spPr>
          <a:xfrm>
            <a:off x="2501114" y="617334"/>
            <a:ext cx="7315200" cy="520625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4C8D2292-F83B-0256-5586-AABBE0B18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3248" r="90130" b="1"/>
          <a:stretch/>
        </p:blipFill>
        <p:spPr>
          <a:xfrm>
            <a:off x="530147" y="326732"/>
            <a:ext cx="1141562" cy="11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08857EA3-781A-E63A-47F2-6FBFDFDDA9F0}"/>
              </a:ext>
            </a:extLst>
          </p:cNvPr>
          <p:cNvPicPr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657114"/>
            <a:ext cx="1918741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RAG  </a:t>
            </a:r>
          </a:p>
        </p:txBody>
      </p:sp>
      <p:pic>
        <p:nvPicPr>
          <p:cNvPr id="6" name="Image 5" descr="Une image contenant dessin humoristique, clipart, Dessin animé, illustration&#10;&#10;Description générée automatiquement">
            <a:extLst>
              <a:ext uri="{FF2B5EF4-FFF2-40B4-BE49-F238E27FC236}">
                <a16:creationId xmlns:a16="http://schemas.microsoft.com/office/drawing/2014/main" id="{E89ABB32-EE99-2385-53FC-35307A07F3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82" y="1997745"/>
            <a:ext cx="1356682" cy="1356682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8AA6374B-05CE-DE39-8B52-73743B302707}"/>
              </a:ext>
            </a:extLst>
          </p:cNvPr>
          <p:cNvSpPr/>
          <p:nvPr/>
        </p:nvSpPr>
        <p:spPr>
          <a:xfrm rot="16200000">
            <a:off x="3827739" y="1462403"/>
            <a:ext cx="221967" cy="296086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BDB44083-E618-CB5A-F95A-B9B38F7FB033}"/>
              </a:ext>
            </a:extLst>
          </p:cNvPr>
          <p:cNvSpPr/>
          <p:nvPr/>
        </p:nvSpPr>
        <p:spPr>
          <a:xfrm>
            <a:off x="5753802" y="3452673"/>
            <a:ext cx="221967" cy="135668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CF73357D-6C12-82BA-A895-70DCC844C5E7}"/>
              </a:ext>
            </a:extLst>
          </p:cNvPr>
          <p:cNvSpPr/>
          <p:nvPr/>
        </p:nvSpPr>
        <p:spPr>
          <a:xfrm rot="10800000">
            <a:off x="6581147" y="3452671"/>
            <a:ext cx="221967" cy="135668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 descr="Une image contenant carré, Rectangle, art, dessin humoristique&#10;&#10;Description générée automatiquement">
            <a:extLst>
              <a:ext uri="{FF2B5EF4-FFF2-40B4-BE49-F238E27FC236}">
                <a16:creationId xmlns:a16="http://schemas.microsoft.com/office/drawing/2014/main" id="{1E099C0A-CC09-0934-B863-71F7E4905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82" y="4938285"/>
            <a:ext cx="1356682" cy="1356682"/>
          </a:xfrm>
          <a:prstGeom prst="rect">
            <a:avLst/>
          </a:prstGeom>
        </p:spPr>
      </p:pic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2F0F6A35-1CD7-492B-16A5-A6C944BFF29B}"/>
              </a:ext>
            </a:extLst>
          </p:cNvPr>
          <p:cNvSpPr/>
          <p:nvPr/>
        </p:nvSpPr>
        <p:spPr>
          <a:xfrm rot="16200000">
            <a:off x="8205155" y="1760192"/>
            <a:ext cx="221967" cy="2285117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8CC3D11-4CBB-2FB8-998E-8D2152F90021}"/>
              </a:ext>
            </a:extLst>
          </p:cNvPr>
          <p:cNvSpPr txBox="1"/>
          <p:nvPr/>
        </p:nvSpPr>
        <p:spPr>
          <a:xfrm>
            <a:off x="2298402" y="2304422"/>
            <a:ext cx="253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Poser une question</a:t>
            </a:r>
            <a:endParaRPr lang="en-US" sz="2000" dirty="0"/>
          </a:p>
        </p:txBody>
      </p:sp>
      <p:pic>
        <p:nvPicPr>
          <p:cNvPr id="18" name="Image 17" descr="Une image contenant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2DE9AB69-C2DC-B301-4D29-650BEEC2EF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70" y="2172885"/>
            <a:ext cx="614961" cy="614961"/>
          </a:xfrm>
          <a:prstGeom prst="rect">
            <a:avLst/>
          </a:prstGeom>
        </p:spPr>
      </p:pic>
      <p:pic>
        <p:nvPicPr>
          <p:cNvPr id="19" name="Image 18" descr="Une image contenant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096F59E2-5E61-42E9-5A0E-5CA61EF535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1" y="2119098"/>
            <a:ext cx="614961" cy="614961"/>
          </a:xfrm>
          <a:prstGeom prst="rect">
            <a:avLst/>
          </a:prstGeom>
        </p:spPr>
      </p:pic>
      <p:pic>
        <p:nvPicPr>
          <p:cNvPr id="20" name="Image 19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F629B626-4A88-0DBF-835F-8E7AB1AB64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542" y="2143209"/>
            <a:ext cx="578787" cy="614962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F232381-FB61-4B10-6796-6E712865E7C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3452">
            <a:off x="4998568" y="3785361"/>
            <a:ext cx="478238" cy="47823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B8CC2D5-B566-62F1-052C-73F8BD6BC6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73" y="3667355"/>
            <a:ext cx="453216" cy="4532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740D089-5D23-CEED-E672-2454B824BE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679" y="2119098"/>
            <a:ext cx="620985" cy="620985"/>
          </a:xfrm>
          <a:prstGeom prst="rect">
            <a:avLst/>
          </a:prstGeom>
        </p:spPr>
      </p:pic>
      <p:pic>
        <p:nvPicPr>
          <p:cNvPr id="27" name="Image 26" descr="Une image contenant Graphique, clipart, graphisme, symbole&#10;&#10;Description générée automatiquement">
            <a:extLst>
              <a:ext uri="{FF2B5EF4-FFF2-40B4-BE49-F238E27FC236}">
                <a16:creationId xmlns:a16="http://schemas.microsoft.com/office/drawing/2014/main" id="{66B70532-51D5-4A34-0706-CD5F164515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18" y="2119098"/>
            <a:ext cx="1271519" cy="1271519"/>
          </a:xfrm>
          <a:prstGeom prst="rect">
            <a:avLst/>
          </a:prstGeom>
        </p:spPr>
      </p:pic>
      <p:pic>
        <p:nvPicPr>
          <p:cNvPr id="30" name="Image 29" descr="Une image contenant clipart, Graphique, symbole, dessin humoristique&#10;&#10;Description générée automatiquement">
            <a:extLst>
              <a:ext uri="{FF2B5EF4-FFF2-40B4-BE49-F238E27FC236}">
                <a16:creationId xmlns:a16="http://schemas.microsoft.com/office/drawing/2014/main" id="{8745521F-DA08-612B-A967-9B6FC1494E3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04" y="1931244"/>
            <a:ext cx="1392873" cy="139287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AACF68A-EA7D-A8B4-9964-BE3B6EA98625}"/>
              </a:ext>
            </a:extLst>
          </p:cNvPr>
          <p:cNvSpPr txBox="1"/>
          <p:nvPr/>
        </p:nvSpPr>
        <p:spPr>
          <a:xfrm>
            <a:off x="754312" y="1471792"/>
            <a:ext cx="1271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Question</a:t>
            </a:r>
            <a:endParaRPr lang="en-US" sz="20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8E5C270B-6149-2941-4E06-FFC041D46FE9}"/>
              </a:ext>
            </a:extLst>
          </p:cNvPr>
          <p:cNvSpPr txBox="1"/>
          <p:nvPr/>
        </p:nvSpPr>
        <p:spPr>
          <a:xfrm>
            <a:off x="4708970" y="1445416"/>
            <a:ext cx="320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Récupérateur intelligent</a:t>
            </a:r>
            <a:endParaRPr lang="en-US" sz="20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1DAAC3A-1F61-7FDF-B9C4-B68B5B6E4FE0}"/>
              </a:ext>
            </a:extLst>
          </p:cNvPr>
          <p:cNvSpPr txBox="1"/>
          <p:nvPr/>
        </p:nvSpPr>
        <p:spPr>
          <a:xfrm>
            <a:off x="10199698" y="1408024"/>
            <a:ext cx="943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LLM</a:t>
            </a:r>
            <a:endParaRPr lang="en-US" sz="2000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949366E-0850-FC71-6627-A9D25ACC3ACF}"/>
              </a:ext>
            </a:extLst>
          </p:cNvPr>
          <p:cNvSpPr txBox="1"/>
          <p:nvPr/>
        </p:nvSpPr>
        <p:spPr>
          <a:xfrm>
            <a:off x="4418106" y="4270617"/>
            <a:ext cx="1462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Recherche</a:t>
            </a:r>
            <a:endParaRPr lang="en-US" sz="2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741E175-273C-D5F2-DD24-75AD1DA29124}"/>
              </a:ext>
            </a:extLst>
          </p:cNvPr>
          <p:cNvSpPr txBox="1"/>
          <p:nvPr/>
        </p:nvSpPr>
        <p:spPr>
          <a:xfrm>
            <a:off x="6629013" y="4177216"/>
            <a:ext cx="146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Contexte similaire</a:t>
            </a:r>
            <a:endParaRPr lang="en-US" sz="2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D421FD3-EDE2-FDC9-FED9-6DFCDB9895B2}"/>
              </a:ext>
            </a:extLst>
          </p:cNvPr>
          <p:cNvSpPr txBox="1"/>
          <p:nvPr/>
        </p:nvSpPr>
        <p:spPr>
          <a:xfrm>
            <a:off x="4434884" y="6350876"/>
            <a:ext cx="3813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Base de données externe</a:t>
            </a:r>
            <a:endParaRPr lang="en-US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F986CE-001D-35E0-CDFF-D60EA9D1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433" y="629496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069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723423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11D1ED3-3085-81EB-44B4-F190E31291FD}"/>
              </a:ext>
            </a:extLst>
          </p:cNvPr>
          <p:cNvGrpSpPr/>
          <p:nvPr/>
        </p:nvGrpSpPr>
        <p:grpSpPr>
          <a:xfrm>
            <a:off x="190351" y="3823594"/>
            <a:ext cx="889905" cy="1071012"/>
            <a:chOff x="392749" y="3809999"/>
            <a:chExt cx="963152" cy="1071012"/>
          </a:xfrm>
        </p:grpSpPr>
        <p:pic>
          <p:nvPicPr>
            <p:cNvPr id="20" name="Image 19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4D10B2AC-1403-3890-EBC6-F2FFECD5B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21" name="Image 20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DE3F0010-461F-F7F7-874B-8C51909B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22" name="Image 21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03782E32-7D17-BA28-950D-0A04313A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26" name="Image 25" descr="Une image contenant noir, obscurité">
            <a:extLst>
              <a:ext uri="{FF2B5EF4-FFF2-40B4-BE49-F238E27FC236}">
                <a16:creationId xmlns:a16="http://schemas.microsoft.com/office/drawing/2014/main" id="{84DCA652-A616-50F5-FFBE-9889512BF5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4074393"/>
            <a:ext cx="845827" cy="266088"/>
          </a:xfrm>
          <a:prstGeom prst="rect">
            <a:avLst/>
          </a:prstGeom>
        </p:spPr>
      </p:pic>
      <p:pic>
        <p:nvPicPr>
          <p:cNvPr id="30" name="Image 2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54190E72-77BB-6C57-88DF-51DB0EDCB9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91" y="3428271"/>
            <a:ext cx="1740695" cy="2981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6247B4C-2C7C-C6A8-F640-312C0583EE83}"/>
              </a:ext>
            </a:extLst>
          </p:cNvPr>
          <p:cNvSpPr/>
          <p:nvPr/>
        </p:nvSpPr>
        <p:spPr>
          <a:xfrm>
            <a:off x="2017762" y="3798347"/>
            <a:ext cx="1683054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3" name="Image 3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B38DAF2-976B-4C11-2787-CAA10E8AAE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483947"/>
            <a:ext cx="746899" cy="1267337"/>
          </a:xfrm>
          <a:prstGeom prst="rect">
            <a:avLst/>
          </a:prstGeom>
        </p:spPr>
      </p:pic>
      <p:pic>
        <p:nvPicPr>
          <p:cNvPr id="34" name="Image 33" descr="Une image contenant noir, obscurité">
            <a:extLst>
              <a:ext uri="{FF2B5EF4-FFF2-40B4-BE49-F238E27FC236}">
                <a16:creationId xmlns:a16="http://schemas.microsoft.com/office/drawing/2014/main" id="{CDF5402A-0104-E2D9-954B-FE16565A93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736211"/>
            <a:ext cx="773407" cy="2885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96DAEC0-04C9-9B9C-95C7-26298D32F3F2}"/>
              </a:ext>
            </a:extLst>
          </p:cNvPr>
          <p:cNvSpPr/>
          <p:nvPr/>
        </p:nvSpPr>
        <p:spPr>
          <a:xfrm>
            <a:off x="867142" y="5243133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RecursiveCharacterTextSplitter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Image Layer Details - ollama/ollama:0.0.21 | Docker Hub">
            <a:extLst>
              <a:ext uri="{FF2B5EF4-FFF2-40B4-BE49-F238E27FC236}">
                <a16:creationId xmlns:a16="http://schemas.microsoft.com/office/drawing/2014/main" id="{0AC2B7A1-9F6A-A145-D2F3-33122D0CF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3090936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84A7B77-EE95-B6CA-98C5-77558654B8AC}"/>
              </a:ext>
            </a:extLst>
          </p:cNvPr>
          <p:cNvSpPr/>
          <p:nvPr/>
        </p:nvSpPr>
        <p:spPr>
          <a:xfrm>
            <a:off x="3902962" y="4149938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Vectorielle</a:t>
            </a:r>
            <a:endParaRPr lang="fr-FR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149966D-9721-DC1A-0680-3F872BC6CDFF}"/>
              </a:ext>
            </a:extLst>
          </p:cNvPr>
          <p:cNvGrpSpPr/>
          <p:nvPr/>
        </p:nvGrpSpPr>
        <p:grpSpPr>
          <a:xfrm>
            <a:off x="6388587" y="3063200"/>
            <a:ext cx="1405926" cy="1194061"/>
            <a:chOff x="7129002" y="2342880"/>
            <a:chExt cx="1405926" cy="1194061"/>
          </a:xfrm>
        </p:grpSpPr>
        <p:pic>
          <p:nvPicPr>
            <p:cNvPr id="102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65396DD0-27CA-CA2C-B63A-F34A5601F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F3159BC-9CF3-1B4B-8B32-1506C5E7337B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>
                  <a:solidFill>
                    <a:srgbClr val="000000"/>
                  </a:solidFill>
                  <a:effectLst/>
                </a:rPr>
                <a:t>Chroma DB</a:t>
              </a:r>
              <a:endParaRPr lang="fr-FR" dirty="0"/>
            </a:p>
          </p:txBody>
        </p:sp>
      </p:grpSp>
      <p:pic>
        <p:nvPicPr>
          <p:cNvPr id="41" name="Image 4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F995E6-3888-3E41-CE6D-83A0A5658B4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894060"/>
            <a:ext cx="771767" cy="374771"/>
          </a:xfrm>
          <a:prstGeom prst="rect">
            <a:avLst/>
          </a:prstGeom>
        </p:spPr>
      </p:pic>
      <p:pic>
        <p:nvPicPr>
          <p:cNvPr id="45" name="Image 4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B58EE606-894A-EED2-1150-4DEA94FEEA9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910951"/>
            <a:ext cx="1456494" cy="124205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90D6EC-F4BD-B519-183F-D8624CD6C9BD}"/>
              </a:ext>
            </a:extLst>
          </p:cNvPr>
          <p:cNvSpPr/>
          <p:nvPr/>
        </p:nvSpPr>
        <p:spPr>
          <a:xfrm>
            <a:off x="9295044" y="3091623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User Query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F0AA17-A154-9C43-1B48-8B8D0F0AC311}"/>
              </a:ext>
            </a:extLst>
          </p:cNvPr>
          <p:cNvSpPr/>
          <p:nvPr/>
        </p:nvSpPr>
        <p:spPr>
          <a:xfrm>
            <a:off x="8138278" y="4457468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MultiQueryRetriever</a:t>
            </a:r>
            <a:endParaRPr lang="fr-FR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0" name="Image 49" descr="Une image contenant noir, obscurité">
            <a:extLst>
              <a:ext uri="{FF2B5EF4-FFF2-40B4-BE49-F238E27FC236}">
                <a16:creationId xmlns:a16="http://schemas.microsoft.com/office/drawing/2014/main" id="{0E19E1D3-FDBE-0E43-0ED8-4F47BBDA9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961408"/>
            <a:ext cx="819168" cy="242926"/>
          </a:xfrm>
          <a:prstGeom prst="rect">
            <a:avLst/>
          </a:prstGeom>
        </p:spPr>
      </p:pic>
      <p:pic>
        <p:nvPicPr>
          <p:cNvPr id="51" name="Image 50" descr="Une image contenant noir, obscurité">
            <a:extLst>
              <a:ext uri="{FF2B5EF4-FFF2-40B4-BE49-F238E27FC236}">
                <a16:creationId xmlns:a16="http://schemas.microsoft.com/office/drawing/2014/main" id="{0C753C33-BB67-BA7D-00F3-370C5B32F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918227"/>
            <a:ext cx="749265" cy="2794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B620BEC-447C-3241-B122-98E0C2D6E1F2}"/>
              </a:ext>
            </a:extLst>
          </p:cNvPr>
          <p:cNvSpPr/>
          <p:nvPr/>
        </p:nvSpPr>
        <p:spPr>
          <a:xfrm>
            <a:off x="6856400" y="5330946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Response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Generation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3" name="Image 5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62FC886-CAE6-1568-BBF2-CF2C231A7F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63682" y="5060116"/>
            <a:ext cx="1451156" cy="564352"/>
          </a:xfrm>
          <a:prstGeom prst="rect">
            <a:avLst/>
          </a:prstGeom>
        </p:spPr>
      </p:pic>
      <p:pic>
        <p:nvPicPr>
          <p:cNvPr id="56" name="Image 5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91E48D-05C8-D43C-9807-9F2FDCB992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878170"/>
            <a:ext cx="1079207" cy="326950"/>
          </a:xfrm>
          <a:prstGeom prst="rect">
            <a:avLst/>
          </a:prstGeom>
        </p:spPr>
      </p:pic>
      <p:pic>
        <p:nvPicPr>
          <p:cNvPr id="60" name="Image 59" descr="Une image contenant noir, obscurité">
            <a:extLst>
              <a:ext uri="{FF2B5EF4-FFF2-40B4-BE49-F238E27FC236}">
                <a16:creationId xmlns:a16="http://schemas.microsoft.com/office/drawing/2014/main" id="{820CC021-1208-01C1-CC02-60A53344FC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008" y="5173799"/>
            <a:ext cx="931760" cy="938264"/>
          </a:xfrm>
          <a:prstGeom prst="rect">
            <a:avLst/>
          </a:prstGeom>
        </p:spPr>
      </p:pic>
      <p:pic>
        <p:nvPicPr>
          <p:cNvPr id="61" name="Image 6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579E41A-5A67-7022-270F-20F7F652D6D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638054"/>
            <a:ext cx="1027844" cy="348977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21792109-1A9C-316C-996B-D2721107868A}"/>
              </a:ext>
            </a:extLst>
          </p:cNvPr>
          <p:cNvSpPr txBox="1"/>
          <p:nvPr/>
        </p:nvSpPr>
        <p:spPr>
          <a:xfrm>
            <a:off x="10896174" y="5252804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Etudiant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01B38F-7950-74E2-EABF-50D2908B09EC}"/>
              </a:ext>
            </a:extLst>
          </p:cNvPr>
          <p:cNvSpPr txBox="1"/>
          <p:nvPr/>
        </p:nvSpPr>
        <p:spPr>
          <a:xfrm>
            <a:off x="-13849" y="3267937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F20C57-AF4C-E1D4-24C5-755A410D43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6295" y="445755"/>
            <a:ext cx="4468336" cy="217641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DF9CF8-7020-C32D-03B0-8F751CD14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656" y="622968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26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DB9D7CE-3C84-00F0-9EFD-03C9AAE5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F8E06-64DA-3D44-6951-0B48823F5CC3}"/>
              </a:ext>
            </a:extLst>
          </p:cNvPr>
          <p:cNvSpPr txBox="1"/>
          <p:nvPr/>
        </p:nvSpPr>
        <p:spPr>
          <a:xfrm>
            <a:off x="2527975" y="1768351"/>
            <a:ext cx="713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1 L’enseignant fournit son PDF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52D093D-4DA4-50B5-9C22-EE92C0192ACB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6" name="Image 5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C7F5D81E-C641-418E-03E4-F633DCC3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7" name="Image 6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26F745B2-C9DE-F7D6-E75D-87083CF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8" name="Image 7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772107DB-CDB9-297A-4B9F-0CBE9200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9" name="Image 8" descr="Une image contenant noir, obscurité">
            <a:extLst>
              <a:ext uri="{FF2B5EF4-FFF2-40B4-BE49-F238E27FC236}">
                <a16:creationId xmlns:a16="http://schemas.microsoft.com/office/drawing/2014/main" id="{9F8E1CA2-4969-6DDA-C6AC-B147E4963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F0641A61-904F-9DF6-3448-0825CCAF0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3D3A6-CE73-C582-4C65-F18F2AFA2EFD}"/>
              </a:ext>
            </a:extLst>
          </p:cNvPr>
          <p:cNvSpPr/>
          <p:nvPr/>
        </p:nvSpPr>
        <p:spPr>
          <a:xfrm>
            <a:off x="2017761" y="3341156"/>
            <a:ext cx="172766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UnstructuredPDFLoader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95110CB-EAFC-681B-1281-0989FA6D6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13" name="Image 12" descr="Une image contenant noir, obscurité">
            <a:extLst>
              <a:ext uri="{FF2B5EF4-FFF2-40B4-BE49-F238E27FC236}">
                <a16:creationId xmlns:a16="http://schemas.microsoft.com/office/drawing/2014/main" id="{E92924E0-C219-864E-845E-DAC420353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F5FCF3-2CE1-7920-111A-B85960FAFE3C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RecursiveCharacterTextSplitter</a:t>
            </a:r>
          </a:p>
        </p:txBody>
      </p:sp>
      <p:pic>
        <p:nvPicPr>
          <p:cNvPr id="15" name="Picture 2" descr="Image Layer Details - ollama/ollama:0.0.21 | Docker Hub">
            <a:extLst>
              <a:ext uri="{FF2B5EF4-FFF2-40B4-BE49-F238E27FC236}">
                <a16:creationId xmlns:a16="http://schemas.microsoft.com/office/drawing/2014/main" id="{8B20472A-1E2C-E9CA-BE98-244652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FDF6D-34EF-5481-F4C0-08A3C8AB892F}"/>
              </a:ext>
            </a:extLst>
          </p:cNvPr>
          <p:cNvSpPr/>
          <p:nvPr/>
        </p:nvSpPr>
        <p:spPr>
          <a:xfrm>
            <a:off x="3902962" y="3692747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Vectorielle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B0D64-1606-3772-1EA5-AE6B74D06336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4E26D97B-8232-A38A-3994-8F4158F31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1AD106-C075-D562-6126-86B4E67D907E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>
                  <a:solidFill>
                    <a:schemeClr val="bg1">
                      <a:lumMod val="85000"/>
                    </a:schemeClr>
                  </a:solidFill>
                  <a:effectLst/>
                </a:rPr>
                <a:t>Chroma DB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16C9D7-246E-C1CA-8452-E7B57F03C6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25" name="Image 2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4945AC9F-8D80-57D0-CA8A-5B7B606743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E18AC-307E-1192-5E4E-F87ABCD1846C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User Query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FC14E-86D9-8593-51BF-972FFA95EABF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MultiQueryRetriever</a:t>
            </a:r>
            <a:endParaRPr lang="fr-FR" sz="14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Image 28" descr="Une image contenant noir, obscurité">
            <a:extLst>
              <a:ext uri="{FF2B5EF4-FFF2-40B4-BE49-F238E27FC236}">
                <a16:creationId xmlns:a16="http://schemas.microsoft.com/office/drawing/2014/main" id="{47DFBF59-4A60-C786-4A44-1EA132EB1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32" name="Image 31" descr="Une image contenant noir, obscurité">
            <a:extLst>
              <a:ext uri="{FF2B5EF4-FFF2-40B4-BE49-F238E27FC236}">
                <a16:creationId xmlns:a16="http://schemas.microsoft.com/office/drawing/2014/main" id="{E06CE152-0A76-FF32-85B6-8B92F6DB5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660527-0B58-D6B5-CABC-DAE1E571A22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Response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Generation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Image 3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B9513E-DAE8-B0FB-0863-C9E8577584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40" name="Image 3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F25CB0-7F23-79A3-F4BD-03FA1252FE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42" name="Image 41" descr="Une image contenant noir, obscurité">
            <a:extLst>
              <a:ext uri="{FF2B5EF4-FFF2-40B4-BE49-F238E27FC236}">
                <a16:creationId xmlns:a16="http://schemas.microsoft.com/office/drawing/2014/main" id="{CF5C3806-5A6B-7579-F14A-978E12AE7F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4" y="4695813"/>
            <a:ext cx="931760" cy="938264"/>
          </a:xfrm>
          <a:prstGeom prst="rect">
            <a:avLst/>
          </a:prstGeom>
        </p:spPr>
      </p:pic>
      <p:pic>
        <p:nvPicPr>
          <p:cNvPr id="43" name="Image 4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241C5AB-81A2-82CA-0C23-8F76DA2EF6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C74CA6B-3F06-4365-F39F-A6F6AD5164E1}"/>
              </a:ext>
            </a:extLst>
          </p:cNvPr>
          <p:cNvSpPr txBox="1"/>
          <p:nvPr/>
        </p:nvSpPr>
        <p:spPr>
          <a:xfrm>
            <a:off x="10896174" y="4892642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Etudiant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396E54-0453-C81B-5848-470DD3C1D754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4FC3BAAA-F61B-B058-9453-1D2BE3F8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6703" y="626996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66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E44E47C-7986-8A7C-5090-5CBCBA9AF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F8E06-64DA-3D44-6951-0B48823F5CC3}"/>
              </a:ext>
            </a:extLst>
          </p:cNvPr>
          <p:cNvSpPr txBox="1"/>
          <p:nvPr/>
        </p:nvSpPr>
        <p:spPr>
          <a:xfrm>
            <a:off x="2194539" y="1372284"/>
            <a:ext cx="8460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2 UnstructuredPDFLoader et </a:t>
            </a:r>
            <a:r>
              <a:rPr lang="fr-FR" sz="2800" b="1" dirty="0" err="1"/>
              <a:t>RecursiveCharacterSplitter</a:t>
            </a:r>
            <a:endParaRPr lang="en-US" sz="28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52D093D-4DA4-50B5-9C22-EE92C0192ACB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6" name="Image 5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C7F5D81E-C641-418E-03E4-F633DCC3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7" name="Image 6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26F745B2-C9DE-F7D6-E75D-87083CF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8" name="Image 7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772107DB-CDB9-297A-4B9F-0CBE9200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9" name="Image 8" descr="Une image contenant noir, obscurité">
            <a:extLst>
              <a:ext uri="{FF2B5EF4-FFF2-40B4-BE49-F238E27FC236}">
                <a16:creationId xmlns:a16="http://schemas.microsoft.com/office/drawing/2014/main" id="{9F8E1CA2-4969-6DDA-C6AC-B147E4963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F0641A61-904F-9DF6-3448-0825CCAF0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3D3A6-CE73-C582-4C65-F18F2AFA2EFD}"/>
              </a:ext>
            </a:extLst>
          </p:cNvPr>
          <p:cNvSpPr/>
          <p:nvPr/>
        </p:nvSpPr>
        <p:spPr>
          <a:xfrm>
            <a:off x="2017762" y="3341156"/>
            <a:ext cx="1752388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95110CB-EAFC-681B-1281-0989FA6D6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13" name="Image 12" descr="Une image contenant noir, obscurité">
            <a:extLst>
              <a:ext uri="{FF2B5EF4-FFF2-40B4-BE49-F238E27FC236}">
                <a16:creationId xmlns:a16="http://schemas.microsoft.com/office/drawing/2014/main" id="{E92924E0-C219-864E-845E-DAC420353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F5FCF3-2CE1-7920-111A-B85960FAFE3C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</a:rPr>
              <a:t>RecursiveCharacterTextSplitter</a:t>
            </a:r>
            <a:endParaRPr lang="fr-FR" sz="1500" dirty="0">
              <a:ln w="0"/>
              <a:solidFill>
                <a:schemeClr val="tx1"/>
              </a:solidFill>
            </a:endParaRPr>
          </a:p>
        </p:txBody>
      </p:sp>
      <p:pic>
        <p:nvPicPr>
          <p:cNvPr id="15" name="Picture 2" descr="Image Layer Details - ollama/ollama:0.0.21 | Docker Hub">
            <a:extLst>
              <a:ext uri="{FF2B5EF4-FFF2-40B4-BE49-F238E27FC236}">
                <a16:creationId xmlns:a16="http://schemas.microsoft.com/office/drawing/2014/main" id="{8B20472A-1E2C-E9CA-BE98-244652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FDF6D-34EF-5481-F4C0-08A3C8AB892F}"/>
              </a:ext>
            </a:extLst>
          </p:cNvPr>
          <p:cNvSpPr/>
          <p:nvPr/>
        </p:nvSpPr>
        <p:spPr>
          <a:xfrm>
            <a:off x="3902962" y="3692747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Vectorielle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B0D64-1606-3772-1EA5-AE6B74D06336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4E26D97B-8232-A38A-3994-8F4158F31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1AD106-C075-D562-6126-86B4E67D907E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>
                  <a:solidFill>
                    <a:schemeClr val="bg1">
                      <a:lumMod val="85000"/>
                    </a:schemeClr>
                  </a:solidFill>
                  <a:effectLst/>
                </a:rPr>
                <a:t>Chroma DB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16C9D7-246E-C1CA-8452-E7B57F03C6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25" name="Image 2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4945AC9F-8D80-57D0-CA8A-5B7B606743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E18AC-307E-1192-5E4E-F87ABCD1846C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User Query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FC14E-86D9-8593-51BF-972FFA95EABF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MultiQueryRetriever</a:t>
            </a:r>
            <a:endParaRPr lang="fr-FR" sz="14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Image 28" descr="Une image contenant noir, obscurité">
            <a:extLst>
              <a:ext uri="{FF2B5EF4-FFF2-40B4-BE49-F238E27FC236}">
                <a16:creationId xmlns:a16="http://schemas.microsoft.com/office/drawing/2014/main" id="{47DFBF59-4A60-C786-4A44-1EA132EB1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32" name="Image 31" descr="Une image contenant noir, obscurité">
            <a:extLst>
              <a:ext uri="{FF2B5EF4-FFF2-40B4-BE49-F238E27FC236}">
                <a16:creationId xmlns:a16="http://schemas.microsoft.com/office/drawing/2014/main" id="{E06CE152-0A76-FF32-85B6-8B92F6DB5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660527-0B58-D6B5-CABC-DAE1E571A22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Response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Generation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Image 3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B9513E-DAE8-B0FB-0863-C9E8577584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40" name="Image 3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F25CB0-7F23-79A3-F4BD-03FA1252FE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42" name="Image 41" descr="Une image contenant noir, obscurité">
            <a:extLst>
              <a:ext uri="{FF2B5EF4-FFF2-40B4-BE49-F238E27FC236}">
                <a16:creationId xmlns:a16="http://schemas.microsoft.com/office/drawing/2014/main" id="{CF5C3806-5A6B-7579-F14A-978E12AE7F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4" y="4695813"/>
            <a:ext cx="931760" cy="938264"/>
          </a:xfrm>
          <a:prstGeom prst="rect">
            <a:avLst/>
          </a:prstGeom>
        </p:spPr>
      </p:pic>
      <p:pic>
        <p:nvPicPr>
          <p:cNvPr id="43" name="Image 4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241C5AB-81A2-82CA-0C23-8F76DA2EF6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246025C-E5DE-E41D-46DB-2CE5E783030E}"/>
              </a:ext>
            </a:extLst>
          </p:cNvPr>
          <p:cNvSpPr txBox="1"/>
          <p:nvPr/>
        </p:nvSpPr>
        <p:spPr>
          <a:xfrm>
            <a:off x="10896174" y="4795613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Etudiant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563F6A-1696-FBB4-110F-B0C064B34A8F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7D0DDBCA-3C32-3212-21DB-B152B81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563" y="617632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506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1BB56F-8457-7A5C-089E-7B96CE456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F8E06-64DA-3D44-6951-0B48823F5CC3}"/>
              </a:ext>
            </a:extLst>
          </p:cNvPr>
          <p:cNvSpPr txBox="1"/>
          <p:nvPr/>
        </p:nvSpPr>
        <p:spPr>
          <a:xfrm>
            <a:off x="1964227" y="1473517"/>
            <a:ext cx="7136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3 Utilisation des OllamaEmbeddings pour Convertir le Texte en Vecteurs</a:t>
            </a:r>
            <a:r>
              <a:rPr lang="fr-FR" sz="2800" dirty="0"/>
              <a:t> </a:t>
            </a:r>
            <a:endParaRPr lang="en-US" sz="28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52D093D-4DA4-50B5-9C22-EE92C0192ACB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6" name="Image 5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C7F5D81E-C641-418E-03E4-F633DCC3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7" name="Image 6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26F745B2-C9DE-F7D6-E75D-87083CF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8" name="Image 7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772107DB-CDB9-297A-4B9F-0CBE9200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9" name="Image 8" descr="Une image contenant noir, obscurité">
            <a:extLst>
              <a:ext uri="{FF2B5EF4-FFF2-40B4-BE49-F238E27FC236}">
                <a16:creationId xmlns:a16="http://schemas.microsoft.com/office/drawing/2014/main" id="{9F8E1CA2-4969-6DDA-C6AC-B147E4963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F0641A61-904F-9DF6-3448-0825CCAF0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3D3A6-CE73-C582-4C65-F18F2AFA2EFD}"/>
              </a:ext>
            </a:extLst>
          </p:cNvPr>
          <p:cNvSpPr/>
          <p:nvPr/>
        </p:nvSpPr>
        <p:spPr>
          <a:xfrm>
            <a:off x="2017761" y="3341156"/>
            <a:ext cx="172766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95110CB-EAFC-681B-1281-0989FA6D6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13" name="Image 12" descr="Une image contenant noir, obscurité">
            <a:extLst>
              <a:ext uri="{FF2B5EF4-FFF2-40B4-BE49-F238E27FC236}">
                <a16:creationId xmlns:a16="http://schemas.microsoft.com/office/drawing/2014/main" id="{E92924E0-C219-864E-845E-DAC420353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F5FCF3-2CE1-7920-111A-B85960FAFE3C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</a:rPr>
              <a:t>RecursiveCharacterTextSplitter</a:t>
            </a:r>
            <a:endParaRPr lang="fr-FR" sz="1500" dirty="0">
              <a:ln w="0"/>
              <a:solidFill>
                <a:schemeClr val="tx1"/>
              </a:solidFill>
            </a:endParaRPr>
          </a:p>
        </p:txBody>
      </p:sp>
      <p:pic>
        <p:nvPicPr>
          <p:cNvPr id="15" name="Picture 2" descr="Image Layer Details - ollama/ollama:0.0.21 | Docker Hub">
            <a:extLst>
              <a:ext uri="{FF2B5EF4-FFF2-40B4-BE49-F238E27FC236}">
                <a16:creationId xmlns:a16="http://schemas.microsoft.com/office/drawing/2014/main" id="{8B20472A-1E2C-E9CA-BE98-244652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FDF6D-34EF-5481-F4C0-08A3C8AB892F}"/>
              </a:ext>
            </a:extLst>
          </p:cNvPr>
          <p:cNvSpPr/>
          <p:nvPr/>
        </p:nvSpPr>
        <p:spPr>
          <a:xfrm>
            <a:off x="3880784" y="3692747"/>
            <a:ext cx="2057383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tx1"/>
                </a:solidFill>
              </a:rPr>
              <a:t>Représentation Vectorielle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B0D64-1606-3772-1EA5-AE6B74D06336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4E26D97B-8232-A38A-3994-8F4158F31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1AD106-C075-D562-6126-86B4E67D907E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>
                  <a:solidFill>
                    <a:schemeClr val="bg1">
                      <a:lumMod val="85000"/>
                    </a:schemeClr>
                  </a:solidFill>
                  <a:effectLst/>
                </a:rPr>
                <a:t>Chroma DB</a:t>
              </a:r>
              <a:endParaRPr lang="fr-FR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Image 2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16C9D7-246E-C1CA-8452-E7B57F03C6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25" name="Image 2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4945AC9F-8D80-57D0-CA8A-5B7B606743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E18AC-307E-1192-5E4E-F87ABCD1846C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User Query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FC14E-86D9-8593-51BF-972FFA95EABF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MultiQueryRetriever</a:t>
            </a:r>
            <a:endParaRPr lang="fr-FR" sz="14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Image 28" descr="Une image contenant noir, obscurité">
            <a:extLst>
              <a:ext uri="{FF2B5EF4-FFF2-40B4-BE49-F238E27FC236}">
                <a16:creationId xmlns:a16="http://schemas.microsoft.com/office/drawing/2014/main" id="{47DFBF59-4A60-C786-4A44-1EA132EB1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32" name="Image 31" descr="Une image contenant noir, obscurité">
            <a:extLst>
              <a:ext uri="{FF2B5EF4-FFF2-40B4-BE49-F238E27FC236}">
                <a16:creationId xmlns:a16="http://schemas.microsoft.com/office/drawing/2014/main" id="{E06CE152-0A76-FF32-85B6-8B92F6DB5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660527-0B58-D6B5-CABC-DAE1E571A22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Response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Generation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Image 3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B9513E-DAE8-B0FB-0863-C9E8577584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40" name="Image 3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F25CB0-7F23-79A3-F4BD-03FA1252FE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42" name="Image 41" descr="Une image contenant noir, obscurité">
            <a:extLst>
              <a:ext uri="{FF2B5EF4-FFF2-40B4-BE49-F238E27FC236}">
                <a16:creationId xmlns:a16="http://schemas.microsoft.com/office/drawing/2014/main" id="{CF5C3806-5A6B-7579-F14A-978E12AE7F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4" y="4695813"/>
            <a:ext cx="931760" cy="938264"/>
          </a:xfrm>
          <a:prstGeom prst="rect">
            <a:avLst/>
          </a:prstGeom>
        </p:spPr>
      </p:pic>
      <p:pic>
        <p:nvPicPr>
          <p:cNvPr id="43" name="Image 4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241C5AB-81A2-82CA-0C23-8F76DA2EF6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CFC18D7-C693-2C82-837E-6D226D0BB4D8}"/>
              </a:ext>
            </a:extLst>
          </p:cNvPr>
          <p:cNvSpPr txBox="1"/>
          <p:nvPr/>
        </p:nvSpPr>
        <p:spPr>
          <a:xfrm>
            <a:off x="10896174" y="4795613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Etudiant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7243403-6330-F751-93E7-5F10C13094EF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A0DEA846-6E47-162A-3B0B-8AAE0EB3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133" y="617632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473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B4A916C-CA51-9A28-193B-0EF4C2DB9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F8E06-64DA-3D44-6951-0B48823F5CC3}"/>
              </a:ext>
            </a:extLst>
          </p:cNvPr>
          <p:cNvSpPr txBox="1"/>
          <p:nvPr/>
        </p:nvSpPr>
        <p:spPr>
          <a:xfrm>
            <a:off x="1849596" y="1356290"/>
            <a:ext cx="7136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4 Stockage des Vecteurs obtenus dans base de données </a:t>
            </a:r>
            <a:r>
              <a:rPr lang="fr-FR" sz="2800" b="1" dirty="0" err="1"/>
              <a:t>ChromaDB</a:t>
            </a:r>
            <a:endParaRPr lang="en-US" sz="28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52D093D-4DA4-50B5-9C22-EE92C0192ACB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6" name="Image 5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C7F5D81E-C641-418E-03E4-F633DCC3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7" name="Image 6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26F745B2-C9DE-F7D6-E75D-87083CF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8" name="Image 7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772107DB-CDB9-297A-4B9F-0CBE9200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9" name="Image 8" descr="Une image contenant noir, obscurité">
            <a:extLst>
              <a:ext uri="{FF2B5EF4-FFF2-40B4-BE49-F238E27FC236}">
                <a16:creationId xmlns:a16="http://schemas.microsoft.com/office/drawing/2014/main" id="{9F8E1CA2-4969-6DDA-C6AC-B147E4963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F0641A61-904F-9DF6-3448-0825CCAF0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3D3A6-CE73-C582-4C65-F18F2AFA2EFD}"/>
              </a:ext>
            </a:extLst>
          </p:cNvPr>
          <p:cNvSpPr/>
          <p:nvPr/>
        </p:nvSpPr>
        <p:spPr>
          <a:xfrm>
            <a:off x="2017761" y="3341156"/>
            <a:ext cx="172766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95110CB-EAFC-681B-1281-0989FA6D6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13" name="Image 12" descr="Une image contenant noir, obscurité">
            <a:extLst>
              <a:ext uri="{FF2B5EF4-FFF2-40B4-BE49-F238E27FC236}">
                <a16:creationId xmlns:a16="http://schemas.microsoft.com/office/drawing/2014/main" id="{E92924E0-C219-864E-845E-DAC420353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F5FCF3-2CE1-7920-111A-B85960FAFE3C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</a:rPr>
              <a:t>RecursiveCharacterTextSplitter</a:t>
            </a:r>
            <a:endParaRPr lang="fr-FR" sz="1500" dirty="0">
              <a:ln w="0"/>
              <a:solidFill>
                <a:schemeClr val="tx1"/>
              </a:solidFill>
            </a:endParaRPr>
          </a:p>
        </p:txBody>
      </p:sp>
      <p:pic>
        <p:nvPicPr>
          <p:cNvPr id="15" name="Picture 2" descr="Image Layer Details - ollama/ollama:0.0.21 | Docker Hub">
            <a:extLst>
              <a:ext uri="{FF2B5EF4-FFF2-40B4-BE49-F238E27FC236}">
                <a16:creationId xmlns:a16="http://schemas.microsoft.com/office/drawing/2014/main" id="{8B20472A-1E2C-E9CA-BE98-244652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FDF6D-34EF-5481-F4C0-08A3C8AB892F}"/>
              </a:ext>
            </a:extLst>
          </p:cNvPr>
          <p:cNvSpPr/>
          <p:nvPr/>
        </p:nvSpPr>
        <p:spPr>
          <a:xfrm>
            <a:off x="3902962" y="3692747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tx1"/>
                </a:solidFill>
              </a:rPr>
              <a:t>Représentation Vectorielle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B0D64-1606-3772-1EA5-AE6B74D06336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4E26D97B-8232-A38A-3994-8F4158F31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1AD106-C075-D562-6126-86B4E67D907E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/>
                <a:t>Chroma DB</a:t>
              </a:r>
              <a:endParaRPr lang="fr-FR" b="1" dirty="0"/>
            </a:p>
          </p:txBody>
        </p:sp>
      </p:grpSp>
      <p:pic>
        <p:nvPicPr>
          <p:cNvPr id="23" name="Image 2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16C9D7-246E-C1CA-8452-E7B57F03C6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25" name="Image 2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4945AC9F-8D80-57D0-CA8A-5B7B606743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E18AC-307E-1192-5E4E-F87ABCD1846C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User Query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FC14E-86D9-8593-51BF-972FFA95EABF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>
                    <a:lumMod val="85000"/>
                  </a:schemeClr>
                </a:solidFill>
              </a:rPr>
              <a:t>MultiQueryRetriever</a:t>
            </a:r>
            <a:endParaRPr lang="fr-FR" sz="14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Image 28" descr="Une image contenant noir, obscurité">
            <a:extLst>
              <a:ext uri="{FF2B5EF4-FFF2-40B4-BE49-F238E27FC236}">
                <a16:creationId xmlns:a16="http://schemas.microsoft.com/office/drawing/2014/main" id="{47DFBF59-4A60-C786-4A44-1EA132EB1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32" name="Image 31" descr="Une image contenant noir, obscurité">
            <a:extLst>
              <a:ext uri="{FF2B5EF4-FFF2-40B4-BE49-F238E27FC236}">
                <a16:creationId xmlns:a16="http://schemas.microsoft.com/office/drawing/2014/main" id="{E06CE152-0A76-FF32-85B6-8B92F6DB5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660527-0B58-D6B5-CABC-DAE1E571A22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Response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Generation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Image 3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B9513E-DAE8-B0FB-0863-C9E8577584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40" name="Image 3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F25CB0-7F23-79A3-F4BD-03FA1252FE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42" name="Image 41" descr="Une image contenant noir, obscurité">
            <a:extLst>
              <a:ext uri="{FF2B5EF4-FFF2-40B4-BE49-F238E27FC236}">
                <a16:creationId xmlns:a16="http://schemas.microsoft.com/office/drawing/2014/main" id="{CF5C3806-5A6B-7579-F14A-978E12AE7F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4" y="4695813"/>
            <a:ext cx="931760" cy="938264"/>
          </a:xfrm>
          <a:prstGeom prst="rect">
            <a:avLst/>
          </a:prstGeom>
        </p:spPr>
      </p:pic>
      <p:pic>
        <p:nvPicPr>
          <p:cNvPr id="43" name="Image 4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241C5AB-81A2-82CA-0C23-8F76DA2EF6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CDAC82F-D613-FDF3-A7C4-A669B4FC0114}"/>
              </a:ext>
            </a:extLst>
          </p:cNvPr>
          <p:cNvSpPr txBox="1"/>
          <p:nvPr/>
        </p:nvSpPr>
        <p:spPr>
          <a:xfrm>
            <a:off x="10896174" y="4795613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Etudiant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E95D339-D612-617A-4208-5385E6B00172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481FD660-72F5-3CB2-4413-AC4FBE6E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0993" y="617632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27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E0A0B98-8C73-6C16-17A4-2154700A6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EBF8E06-64DA-3D44-6951-0B48823F5CC3}"/>
              </a:ext>
            </a:extLst>
          </p:cNvPr>
          <p:cNvSpPr txBox="1"/>
          <p:nvPr/>
        </p:nvSpPr>
        <p:spPr>
          <a:xfrm>
            <a:off x="1012675" y="1586046"/>
            <a:ext cx="713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5 l’étudiant effectue sa requête  </a:t>
            </a:r>
            <a:endParaRPr lang="en-US" sz="28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52D093D-4DA4-50B5-9C22-EE92C0192ACB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6" name="Image 5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C7F5D81E-C641-418E-03E4-F633DCC39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7" name="Image 6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26F745B2-C9DE-F7D6-E75D-87083CF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8" name="Image 7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772107DB-CDB9-297A-4B9F-0CBE9200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9" name="Image 8" descr="Une image contenant noir, obscurité">
            <a:extLst>
              <a:ext uri="{FF2B5EF4-FFF2-40B4-BE49-F238E27FC236}">
                <a16:creationId xmlns:a16="http://schemas.microsoft.com/office/drawing/2014/main" id="{9F8E1CA2-4969-6DDA-C6AC-B147E4963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10" name="Image 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F0641A61-904F-9DF6-3448-0825CCAF02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13D3A6-CE73-C582-4C65-F18F2AFA2EFD}"/>
              </a:ext>
            </a:extLst>
          </p:cNvPr>
          <p:cNvSpPr/>
          <p:nvPr/>
        </p:nvSpPr>
        <p:spPr>
          <a:xfrm>
            <a:off x="2017761" y="3341156"/>
            <a:ext cx="174069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tx1"/>
              </a:solidFill>
            </a:endParaRPr>
          </a:p>
        </p:txBody>
      </p:sp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95110CB-EAFC-681B-1281-0989FA6D62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13" name="Image 12" descr="Une image contenant noir, obscurité">
            <a:extLst>
              <a:ext uri="{FF2B5EF4-FFF2-40B4-BE49-F238E27FC236}">
                <a16:creationId xmlns:a16="http://schemas.microsoft.com/office/drawing/2014/main" id="{E92924E0-C219-864E-845E-DAC420353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F5FCF3-2CE1-7920-111A-B85960FAFE3C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</a:rPr>
              <a:t>RecursiveCharacterTextSplitter</a:t>
            </a:r>
            <a:endParaRPr lang="fr-FR" sz="1500" dirty="0">
              <a:ln w="0"/>
              <a:solidFill>
                <a:schemeClr val="tx1"/>
              </a:solidFill>
            </a:endParaRPr>
          </a:p>
        </p:txBody>
      </p:sp>
      <p:pic>
        <p:nvPicPr>
          <p:cNvPr id="15" name="Picture 2" descr="Image Layer Details - ollama/ollama:0.0.21 | Docker Hub">
            <a:extLst>
              <a:ext uri="{FF2B5EF4-FFF2-40B4-BE49-F238E27FC236}">
                <a16:creationId xmlns:a16="http://schemas.microsoft.com/office/drawing/2014/main" id="{8B20472A-1E2C-E9CA-BE98-24465262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CFDF6D-34EF-5481-F4C0-08A3C8AB892F}"/>
              </a:ext>
            </a:extLst>
          </p:cNvPr>
          <p:cNvSpPr/>
          <p:nvPr/>
        </p:nvSpPr>
        <p:spPr>
          <a:xfrm>
            <a:off x="3902962" y="3692747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tx1"/>
                </a:solidFill>
              </a:rPr>
              <a:t>Représentation Vectorielle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7EB0D64-1606-3772-1EA5-AE6B74D06336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4E26D97B-8232-A38A-3994-8F4158F31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41AD106-C075-D562-6126-86B4E67D907E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/>
                <a:t>Chroma DB</a:t>
              </a:r>
              <a:endParaRPr lang="fr-FR" b="1" dirty="0"/>
            </a:p>
          </p:txBody>
        </p:sp>
      </p:grpSp>
      <p:pic>
        <p:nvPicPr>
          <p:cNvPr id="23" name="Image 2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E16C9D7-246E-C1CA-8452-E7B57F03C6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25" name="Image 2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4945AC9F-8D80-57D0-CA8A-5B7B606743D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E18AC-307E-1192-5E4E-F87ABCD1846C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User Query</a:t>
            </a:r>
            <a:endParaRPr lang="fr-FR" sz="1600" dirty="0">
              <a:ln w="0"/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7FC14E-86D9-8593-51BF-972FFA95EABF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MultiQueryRetriever</a:t>
            </a:r>
            <a:endParaRPr lang="fr-FR" sz="14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Image 28" descr="Une image contenant noir, obscurité">
            <a:extLst>
              <a:ext uri="{FF2B5EF4-FFF2-40B4-BE49-F238E27FC236}">
                <a16:creationId xmlns:a16="http://schemas.microsoft.com/office/drawing/2014/main" id="{47DFBF59-4A60-C786-4A44-1EA132EB1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32" name="Image 31" descr="Une image contenant noir, obscurité">
            <a:extLst>
              <a:ext uri="{FF2B5EF4-FFF2-40B4-BE49-F238E27FC236}">
                <a16:creationId xmlns:a16="http://schemas.microsoft.com/office/drawing/2014/main" id="{E06CE152-0A76-FF32-85B6-8B92F6DB5B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D660527-0B58-D6B5-CABC-DAE1E571A22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Response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Generation</a:t>
            </a:r>
            <a:endParaRPr lang="fr-FR" sz="160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9" name="Image 3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1B9513E-DAE8-B0FB-0863-C9E8577584B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40" name="Image 3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4F25CB0-7F23-79A3-F4BD-03FA1252FE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42" name="Image 41" descr="Une image contenant noir, obscurité">
            <a:extLst>
              <a:ext uri="{FF2B5EF4-FFF2-40B4-BE49-F238E27FC236}">
                <a16:creationId xmlns:a16="http://schemas.microsoft.com/office/drawing/2014/main" id="{CF5C3806-5A6B-7579-F14A-978E12AE7FE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4" y="4695813"/>
            <a:ext cx="931760" cy="938264"/>
          </a:xfrm>
          <a:prstGeom prst="rect">
            <a:avLst/>
          </a:prstGeom>
        </p:spPr>
      </p:pic>
      <p:pic>
        <p:nvPicPr>
          <p:cNvPr id="43" name="Image 4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241C5AB-81A2-82CA-0C23-8F76DA2EF6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AD30F41-AC39-4CE6-109E-C75885C23581}"/>
              </a:ext>
            </a:extLst>
          </p:cNvPr>
          <p:cNvSpPr txBox="1"/>
          <p:nvPr/>
        </p:nvSpPr>
        <p:spPr>
          <a:xfrm>
            <a:off x="10896174" y="4795613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Etudiant</a:t>
            </a:r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F4FE5C1-55D5-EF22-570C-2A491B229E61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976FE408-4737-88C2-5CE1-7879D0C2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848" y="617632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464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15E20-5222-D0CC-83A0-0ECF5FE8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868" y="316548"/>
            <a:ext cx="4468336" cy="2176414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811D1ED3-3085-81EB-44B4-F190E31291FD}"/>
              </a:ext>
            </a:extLst>
          </p:cNvPr>
          <p:cNvGrpSpPr/>
          <p:nvPr/>
        </p:nvGrpSpPr>
        <p:grpSpPr>
          <a:xfrm>
            <a:off x="190351" y="3366403"/>
            <a:ext cx="889905" cy="1071012"/>
            <a:chOff x="392749" y="3809999"/>
            <a:chExt cx="963152" cy="1071012"/>
          </a:xfrm>
        </p:grpSpPr>
        <p:pic>
          <p:nvPicPr>
            <p:cNvPr id="20" name="Image 19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4D10B2AC-1403-3890-EBC6-F2FFECD5B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9" y="3809999"/>
              <a:ext cx="810333" cy="924454"/>
            </a:xfrm>
            <a:prstGeom prst="rect">
              <a:avLst/>
            </a:prstGeom>
          </p:spPr>
        </p:pic>
        <p:pic>
          <p:nvPicPr>
            <p:cNvPr id="21" name="Image 20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DE3F0010-461F-F7F7-874B-8C51909B2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24" y="3879729"/>
              <a:ext cx="810333" cy="924454"/>
            </a:xfrm>
            <a:prstGeom prst="rect">
              <a:avLst/>
            </a:prstGeom>
          </p:spPr>
        </p:pic>
        <p:pic>
          <p:nvPicPr>
            <p:cNvPr id="22" name="Image 21" descr="Une image contenant Graphique, Police, logo, graphisme&#10;&#10;Description générée automatiquement">
              <a:extLst>
                <a:ext uri="{FF2B5EF4-FFF2-40B4-BE49-F238E27FC236}">
                  <a16:creationId xmlns:a16="http://schemas.microsoft.com/office/drawing/2014/main" id="{03782E32-7D17-BA28-950D-0A04313A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68" y="3956557"/>
              <a:ext cx="810333" cy="924454"/>
            </a:xfrm>
            <a:prstGeom prst="rect">
              <a:avLst/>
            </a:prstGeom>
          </p:spPr>
        </p:pic>
      </p:grpSp>
      <p:pic>
        <p:nvPicPr>
          <p:cNvPr id="26" name="Image 25" descr="Une image contenant noir, obscurité">
            <a:extLst>
              <a:ext uri="{FF2B5EF4-FFF2-40B4-BE49-F238E27FC236}">
                <a16:creationId xmlns:a16="http://schemas.microsoft.com/office/drawing/2014/main" id="{84DCA652-A616-50F5-FFBE-9889512BF5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75841">
            <a:off x="1149826" y="3617202"/>
            <a:ext cx="845827" cy="266088"/>
          </a:xfrm>
          <a:prstGeom prst="rect">
            <a:avLst/>
          </a:prstGeom>
        </p:spPr>
      </p:pic>
      <p:pic>
        <p:nvPicPr>
          <p:cNvPr id="30" name="Image 29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54190E72-77BB-6C57-88DF-51DB0EDCB9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27" y="2971080"/>
            <a:ext cx="1740695" cy="2981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6247B4C-2C7C-C6A8-F640-312C0583EE83}"/>
              </a:ext>
            </a:extLst>
          </p:cNvPr>
          <p:cNvSpPr/>
          <p:nvPr/>
        </p:nvSpPr>
        <p:spPr>
          <a:xfrm>
            <a:off x="2017761" y="3341156"/>
            <a:ext cx="174069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UnstructuredPDFLoader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3" name="Image 3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B38DAF2-976B-4C11-2787-CAA10E8AAE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2523">
            <a:off x="3946713" y="4026756"/>
            <a:ext cx="746899" cy="1267337"/>
          </a:xfrm>
          <a:prstGeom prst="rect">
            <a:avLst/>
          </a:prstGeom>
        </p:spPr>
      </p:pic>
      <p:pic>
        <p:nvPicPr>
          <p:cNvPr id="34" name="Image 33" descr="Une image contenant noir, obscurité">
            <a:extLst>
              <a:ext uri="{FF2B5EF4-FFF2-40B4-BE49-F238E27FC236}">
                <a16:creationId xmlns:a16="http://schemas.microsoft.com/office/drawing/2014/main" id="{CDF5402A-0104-E2D9-954B-FE16565A93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97593">
            <a:off x="2100157" y="4279020"/>
            <a:ext cx="773407" cy="2885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96DAEC0-04C9-9B9C-95C7-26298D32F3F2}"/>
              </a:ext>
            </a:extLst>
          </p:cNvPr>
          <p:cNvSpPr/>
          <p:nvPr/>
        </p:nvSpPr>
        <p:spPr>
          <a:xfrm>
            <a:off x="867142" y="4785942"/>
            <a:ext cx="3090705" cy="4450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RecursiveCharacterTextSplitter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Image Layer Details - ollama/ollama:0.0.21 | Docker Hub">
            <a:extLst>
              <a:ext uri="{FF2B5EF4-FFF2-40B4-BE49-F238E27FC236}">
                <a16:creationId xmlns:a16="http://schemas.microsoft.com/office/drawing/2014/main" id="{0AC2B7A1-9F6A-A145-D2F3-33122D0CF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35" y="2633745"/>
            <a:ext cx="980254" cy="10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84A7B77-EE95-B6CA-98C5-77558654B8AC}"/>
              </a:ext>
            </a:extLst>
          </p:cNvPr>
          <p:cNvSpPr/>
          <p:nvPr/>
        </p:nvSpPr>
        <p:spPr>
          <a:xfrm>
            <a:off x="3902962" y="3692747"/>
            <a:ext cx="2035205" cy="64324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OllamaEmbeddings</a:t>
            </a:r>
          </a:p>
          <a:p>
            <a:pPr algn="ctr"/>
            <a:r>
              <a:rPr lang="fr-FR" sz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Représentation Vectorielle</a:t>
            </a:r>
            <a:endParaRPr lang="fr-FR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149966D-9721-DC1A-0680-3F872BC6CDFF}"/>
              </a:ext>
            </a:extLst>
          </p:cNvPr>
          <p:cNvGrpSpPr/>
          <p:nvPr/>
        </p:nvGrpSpPr>
        <p:grpSpPr>
          <a:xfrm>
            <a:off x="6388587" y="2606009"/>
            <a:ext cx="1405926" cy="1194061"/>
            <a:chOff x="7129002" y="2342880"/>
            <a:chExt cx="1405926" cy="1194061"/>
          </a:xfrm>
        </p:grpSpPr>
        <p:pic>
          <p:nvPicPr>
            <p:cNvPr id="1028" name="Picture 4" descr="ChromaDB: An Open-source vector database | by Debaprasann Bhoi | GoPenAI">
              <a:extLst>
                <a:ext uri="{FF2B5EF4-FFF2-40B4-BE49-F238E27FC236}">
                  <a16:creationId xmlns:a16="http://schemas.microsoft.com/office/drawing/2014/main" id="{65396DD0-27CA-CA2C-B63A-F34A5601F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894" y="2342880"/>
              <a:ext cx="1180222" cy="82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F3159BC-9CF3-1B4B-8B32-1506C5E7337B}"/>
                </a:ext>
              </a:extLst>
            </p:cNvPr>
            <p:cNvSpPr txBox="1"/>
            <p:nvPr/>
          </p:nvSpPr>
          <p:spPr>
            <a:xfrm>
              <a:off x="7129002" y="3167609"/>
              <a:ext cx="14059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i="0" dirty="0">
                  <a:solidFill>
                    <a:srgbClr val="000000"/>
                  </a:solidFill>
                  <a:effectLst/>
                </a:rPr>
                <a:t>Chroma DB</a:t>
              </a:r>
              <a:endParaRPr lang="fr-FR" dirty="0"/>
            </a:p>
          </p:txBody>
        </p:sp>
      </p:grpSp>
      <p:pic>
        <p:nvPicPr>
          <p:cNvPr id="41" name="Image 4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F995E6-3888-3E41-CE6D-83A0A5658B4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1629">
            <a:off x="5776140" y="3436869"/>
            <a:ext cx="771767" cy="374771"/>
          </a:xfrm>
          <a:prstGeom prst="rect">
            <a:avLst/>
          </a:prstGeom>
        </p:spPr>
      </p:pic>
      <p:pic>
        <p:nvPicPr>
          <p:cNvPr id="45" name="Image 44" descr="Une image contenant texte, clipart, conception, dessin humoristique&#10;&#10;Description générée automatiquement">
            <a:extLst>
              <a:ext uri="{FF2B5EF4-FFF2-40B4-BE49-F238E27FC236}">
                <a16:creationId xmlns:a16="http://schemas.microsoft.com/office/drawing/2014/main" id="{B58EE606-894A-EED2-1150-4DEA94FEEA9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409" y="3453760"/>
            <a:ext cx="1456494" cy="124205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B90D6EC-F4BD-B519-183F-D8624CD6C9BD}"/>
              </a:ext>
            </a:extLst>
          </p:cNvPr>
          <p:cNvSpPr/>
          <p:nvPr/>
        </p:nvSpPr>
        <p:spPr>
          <a:xfrm>
            <a:off x="9295044" y="2634432"/>
            <a:ext cx="1260692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User Query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F0AA17-A154-9C43-1B48-8B8D0F0AC311}"/>
              </a:ext>
            </a:extLst>
          </p:cNvPr>
          <p:cNvSpPr/>
          <p:nvPr/>
        </p:nvSpPr>
        <p:spPr>
          <a:xfrm>
            <a:off x="8138278" y="4000277"/>
            <a:ext cx="1803434" cy="43713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MultiQueryRetriever</a:t>
            </a:r>
            <a:endParaRPr lang="fr-FR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0" name="Image 49" descr="Une image contenant noir, obscurité">
            <a:extLst>
              <a:ext uri="{FF2B5EF4-FFF2-40B4-BE49-F238E27FC236}">
                <a16:creationId xmlns:a16="http://schemas.microsoft.com/office/drawing/2014/main" id="{0E19E1D3-FDBE-0E43-0ED8-4F47BBDA95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04504">
            <a:off x="9955911" y="3504217"/>
            <a:ext cx="819168" cy="242926"/>
          </a:xfrm>
          <a:prstGeom prst="rect">
            <a:avLst/>
          </a:prstGeom>
        </p:spPr>
      </p:pic>
      <p:pic>
        <p:nvPicPr>
          <p:cNvPr id="51" name="Image 50" descr="Une image contenant noir, obscurité">
            <a:extLst>
              <a:ext uri="{FF2B5EF4-FFF2-40B4-BE49-F238E27FC236}">
                <a16:creationId xmlns:a16="http://schemas.microsoft.com/office/drawing/2014/main" id="{0C753C33-BB67-BA7D-00F3-370C5B32F1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82079">
            <a:off x="9096964" y="3461036"/>
            <a:ext cx="749265" cy="27949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B620BEC-447C-3241-B122-98E0C2D6E1F2}"/>
              </a:ext>
            </a:extLst>
          </p:cNvPr>
          <p:cNvSpPr/>
          <p:nvPr/>
        </p:nvSpPr>
        <p:spPr>
          <a:xfrm>
            <a:off x="6856400" y="4873755"/>
            <a:ext cx="2319251" cy="49575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1">
            <a:schemeClr val="accent2"/>
          </a:lnRef>
          <a:fillRef idx="1001">
            <a:schemeClr val="lt1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Response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Generation</a:t>
            </a:r>
            <a:endParaRPr lang="fr-FR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3" name="Image 5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62FC886-CAE6-1568-BBF2-CF2C231A7F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6568" flipV="1">
            <a:off x="9216134" y="4704550"/>
            <a:ext cx="1451156" cy="564352"/>
          </a:xfrm>
          <a:prstGeom prst="rect">
            <a:avLst/>
          </a:prstGeom>
        </p:spPr>
      </p:pic>
      <p:pic>
        <p:nvPicPr>
          <p:cNvPr id="56" name="Image 5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91E48D-05C8-D43C-9807-9F2FDCB992A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0624" flipV="1">
            <a:off x="7662408" y="3420979"/>
            <a:ext cx="1079207" cy="326950"/>
          </a:xfrm>
          <a:prstGeom prst="rect">
            <a:avLst/>
          </a:prstGeom>
        </p:spPr>
      </p:pic>
      <p:pic>
        <p:nvPicPr>
          <p:cNvPr id="60" name="Image 59" descr="Une image contenant noir, obscurité">
            <a:extLst>
              <a:ext uri="{FF2B5EF4-FFF2-40B4-BE49-F238E27FC236}">
                <a16:creationId xmlns:a16="http://schemas.microsoft.com/office/drawing/2014/main" id="{820CC021-1208-01C1-CC02-60A53344FC6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3" y="4423510"/>
            <a:ext cx="931760" cy="938263"/>
          </a:xfrm>
          <a:prstGeom prst="rect">
            <a:avLst/>
          </a:prstGeom>
        </p:spPr>
      </p:pic>
      <p:pic>
        <p:nvPicPr>
          <p:cNvPr id="61" name="Image 6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579E41A-5A67-7022-270F-20F7F652D6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7390" flipV="1">
            <a:off x="6870648" y="4180863"/>
            <a:ext cx="1027844" cy="3489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A238502-1FB1-CAC0-F666-5F8648B6D01A}"/>
              </a:ext>
            </a:extLst>
          </p:cNvPr>
          <p:cNvSpPr txBox="1"/>
          <p:nvPr/>
        </p:nvSpPr>
        <p:spPr>
          <a:xfrm>
            <a:off x="10896174" y="4795613"/>
            <a:ext cx="110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Etudiant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81471E-A0D2-7CF1-81AC-58550A7F5F56}"/>
              </a:ext>
            </a:extLst>
          </p:cNvPr>
          <p:cNvSpPr txBox="1"/>
          <p:nvPr/>
        </p:nvSpPr>
        <p:spPr>
          <a:xfrm>
            <a:off x="-13849" y="2810746"/>
            <a:ext cx="1550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Enseignant</a:t>
            </a:r>
            <a:endParaRPr lang="en-US" sz="2000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171ED41-D42D-D3C1-F198-4FBEBC3E84DC}"/>
              </a:ext>
            </a:extLst>
          </p:cNvPr>
          <p:cNvSpPr txBox="1"/>
          <p:nvPr/>
        </p:nvSpPr>
        <p:spPr>
          <a:xfrm>
            <a:off x="0" y="481535"/>
            <a:ext cx="648392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FLUX DE GENERATION DE CONTENU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0053BD4-574B-4027-08EC-B4FC94808131}"/>
              </a:ext>
            </a:extLst>
          </p:cNvPr>
          <p:cNvSpPr txBox="1"/>
          <p:nvPr/>
        </p:nvSpPr>
        <p:spPr>
          <a:xfrm>
            <a:off x="1698861" y="1667104"/>
            <a:ext cx="713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6 Groq et la génération de la réponse</a:t>
            </a:r>
            <a:endParaRPr lang="en-US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BCA334-F899-7C06-ECAE-663F271E3BC6}"/>
              </a:ext>
            </a:extLst>
          </p:cNvPr>
          <p:cNvSpPr txBox="1"/>
          <p:nvPr/>
        </p:nvSpPr>
        <p:spPr>
          <a:xfrm>
            <a:off x="5632989" y="4892454"/>
            <a:ext cx="1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fr-FR" sz="2800" b="1" dirty="0"/>
              <a:t>LLM</a:t>
            </a:r>
            <a:endParaRPr lang="en-US" sz="28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C2DA971-0650-FF58-52CE-34AC4592A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5273" y="617632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367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1025930"/>
            <a:ext cx="3280409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INTERFACE DU FLUX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8192A0-3273-96A4-8570-0F24F882C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426" y="1185583"/>
            <a:ext cx="6945557" cy="5274992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DCA740-26B8-8518-4EB8-72D93F14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8822" y="627801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867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536787"/>
            <a:ext cx="3280409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EVALUATION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E7D913-D7A7-646D-CF50-BD56301C9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667" y="2518360"/>
            <a:ext cx="2569210" cy="2569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Image 6" descr="Une image contenant capture d’écran, Graphique, cercle, symbole&#10;&#10;Description générée automatiquement">
            <a:extLst>
              <a:ext uri="{FF2B5EF4-FFF2-40B4-BE49-F238E27FC236}">
                <a16:creationId xmlns:a16="http://schemas.microsoft.com/office/drawing/2014/main" id="{FEBEAC28-E4FA-B2EE-7B73-FFDEA6D740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3" y="2075767"/>
            <a:ext cx="2215066" cy="3073969"/>
          </a:xfrm>
          <a:prstGeom prst="rect">
            <a:avLst/>
          </a:prstGeom>
        </p:spPr>
      </p:pic>
      <p:pic>
        <p:nvPicPr>
          <p:cNvPr id="10" name="Image 9" descr="Une image contenant Graphique, clipart, symbole, graphisme&#10;&#10;Description générée automatiquement">
            <a:extLst>
              <a:ext uri="{FF2B5EF4-FFF2-40B4-BE49-F238E27FC236}">
                <a16:creationId xmlns:a16="http://schemas.microsoft.com/office/drawing/2014/main" id="{085B8860-BA6F-43E7-769D-95E940ED63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899962"/>
            <a:ext cx="2746205" cy="32497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4809350-5DB5-0561-9E32-2A7DE351B640}"/>
              </a:ext>
            </a:extLst>
          </p:cNvPr>
          <p:cNvSpPr txBox="1"/>
          <p:nvPr/>
        </p:nvSpPr>
        <p:spPr>
          <a:xfrm>
            <a:off x="45720" y="5359669"/>
            <a:ext cx="533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En se basant sur le contexte fourni, je ne trouve aucune information pour répondre à votre question</a:t>
            </a:r>
            <a:endParaRPr lang="en-US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6CCE1E-3E5C-97F4-BCF3-97D5E0279F6C}"/>
              </a:ext>
            </a:extLst>
          </p:cNvPr>
          <p:cNvSpPr txBox="1"/>
          <p:nvPr/>
        </p:nvSpPr>
        <p:spPr>
          <a:xfrm>
            <a:off x="7284721" y="5359668"/>
            <a:ext cx="477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Votre question semble loin du contexte fourni, mais la capitale de la France est : Paris</a:t>
            </a:r>
            <a:endParaRPr lang="en-US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37A6FE-263F-81F1-3409-90C5C0E66BD3}"/>
              </a:ext>
            </a:extLst>
          </p:cNvPr>
          <p:cNvSpPr txBox="1"/>
          <p:nvPr/>
        </p:nvSpPr>
        <p:spPr>
          <a:xfrm>
            <a:off x="3464170" y="2119254"/>
            <a:ext cx="533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Quelle est la capitale de la France ?</a:t>
            </a:r>
            <a:endParaRPr lang="en-US" sz="24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D5A45E7-170E-DDCE-B27E-2C332DC3826D}"/>
              </a:ext>
            </a:extLst>
          </p:cNvPr>
          <p:cNvSpPr txBox="1"/>
          <p:nvPr/>
        </p:nvSpPr>
        <p:spPr>
          <a:xfrm>
            <a:off x="4490965" y="875322"/>
            <a:ext cx="3280409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TEMPÉRATURE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0AB23B-F73E-18AF-9853-674B43D2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2941" y="6343873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46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4409093A-5F60-22AA-5080-9A71A484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9"/>
            <a:ext cx="12192000" cy="67815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53038"/>
            <a:ext cx="3730101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8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Agency FB" panose="020B0503020202020204" pitchFamily="34" charset="0"/>
              </a:rPr>
              <a:t>PRESENTATION 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5098" y="2214422"/>
            <a:ext cx="108128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3600" b="1" dirty="0">
                <a:latin typeface="Sitka Small" panose="02000505000000020004" pitchFamily="2" charset="0"/>
              </a:rPr>
              <a:t>Introduction des env. </a:t>
            </a:r>
            <a:r>
              <a:rPr lang="fr-FR" sz="3600" b="1" dirty="0" err="1">
                <a:latin typeface="Sitka Small" panose="02000505000000020004" pitchFamily="2" charset="0"/>
              </a:rPr>
              <a:t>educatifs</a:t>
            </a:r>
            <a:r>
              <a:rPr lang="fr-FR" sz="3600" b="1" dirty="0">
                <a:latin typeface="Sitka Small" panose="02000505000000020004" pitchFamily="2" charset="0"/>
              </a:rPr>
              <a:t> 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GB" sz="3600" b="1" dirty="0">
                <a:latin typeface="Sitka Small" panose="02000505000000020004" pitchFamily="2" charset="0"/>
              </a:rPr>
              <a:t>Limitations</a:t>
            </a:r>
            <a:endParaRPr lang="en-US" sz="3600" b="1" dirty="0">
              <a:latin typeface="Sitka Small" panose="02000505000000020004" pitchFamily="2" charset="0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b="1" dirty="0" err="1">
                <a:latin typeface="Sitka Small" panose="02000505000000020004" pitchFamily="2" charset="0"/>
              </a:rPr>
              <a:t>Problématique</a:t>
            </a:r>
            <a:endParaRPr lang="en-US" sz="3600" b="1" dirty="0">
              <a:latin typeface="Sitka Small" panose="02000505000000020004" pitchFamily="2" charset="0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b="1" dirty="0">
                <a:latin typeface="Sitka Small" panose="02000505000000020004" pitchFamily="2" charset="0"/>
              </a:rPr>
              <a:t>Notre </a:t>
            </a:r>
            <a:r>
              <a:rPr lang="en-US" sz="3600" b="1" dirty="0" err="1">
                <a:latin typeface="Sitka Small" panose="02000505000000020004" pitchFamily="2" charset="0"/>
              </a:rPr>
              <a:t>approche</a:t>
            </a:r>
            <a:r>
              <a:rPr lang="en-US" sz="3600" b="1" dirty="0">
                <a:latin typeface="Sitka Small" panose="02000505000000020004" pitchFamily="2" charset="0"/>
              </a:rPr>
              <a:t> </a:t>
            </a:r>
            <a:r>
              <a:rPr lang="en-US" sz="3600" b="1" dirty="0" err="1">
                <a:latin typeface="Sitka Small" panose="02000505000000020004" pitchFamily="2" charset="0"/>
              </a:rPr>
              <a:t>proposée</a:t>
            </a:r>
            <a:endParaRPr lang="en-US" sz="3600" b="1" dirty="0">
              <a:latin typeface="Sitka Small" panose="02000505000000020004" pitchFamily="2" charset="0"/>
            </a:endParaRP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3600" b="1" dirty="0">
                <a:latin typeface="Sitka Small" panose="02000505000000020004" pitchFamily="2" charset="0"/>
              </a:rPr>
              <a:t>Evaluation &amp; Perspectives pour le futur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3600" b="1" dirty="0">
                <a:latin typeface="Sitka Small" panose="02000505000000020004" pitchFamily="2" charset="0"/>
              </a:rPr>
              <a:t>Conclusion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F0C976-6568-5924-DCEF-1E390FF4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7109" y="6200308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070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702448"/>
            <a:ext cx="3280409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EVALUATION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ED9110-44E6-737F-9FDF-BC0DE08D6D9A}"/>
              </a:ext>
            </a:extLst>
          </p:cNvPr>
          <p:cNvSpPr txBox="1"/>
          <p:nvPr/>
        </p:nvSpPr>
        <p:spPr>
          <a:xfrm>
            <a:off x="2887435" y="2499827"/>
            <a:ext cx="6481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[Génère moi une série de Quiz !]</a:t>
            </a:r>
            <a:endParaRPr lang="en-US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4D4099-DFFE-17A8-8CFA-A8E20264A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097" y="3247231"/>
            <a:ext cx="760499" cy="7604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53F1BEB-2CFF-76AC-AB9D-B9FC475DBAA6}"/>
              </a:ext>
            </a:extLst>
          </p:cNvPr>
          <p:cNvSpPr txBox="1"/>
          <p:nvPr/>
        </p:nvSpPr>
        <p:spPr>
          <a:xfrm>
            <a:off x="620484" y="4144674"/>
            <a:ext cx="112503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[Fais en sorte de générer 5 quiz avec 4 propositions chacune, basés seulement sur les points essentiels du document,           avec une seule réponse correcte SEULEMENT et 3 autres réponses plausibles mais fausses !]</a:t>
            </a:r>
            <a:endParaRPr lang="en-US" sz="28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2774E00-3E40-683D-FF92-2D123864062F}"/>
              </a:ext>
            </a:extLst>
          </p:cNvPr>
          <p:cNvSpPr txBox="1"/>
          <p:nvPr/>
        </p:nvSpPr>
        <p:spPr>
          <a:xfrm>
            <a:off x="3539626" y="1439757"/>
            <a:ext cx="4884148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INGÉNIERIE DES PROMPTS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12AAEF1-7FFE-BE1F-371A-FBBDF2D9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3863" y="6226715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870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6072F6-86FA-B098-D295-5AA482AF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2217E174-BEB0-1F47-D025-D069D0F10F5B}"/>
              </a:ext>
            </a:extLst>
          </p:cNvPr>
          <p:cNvPicPr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Image 6" descr="Une image contenant symbol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30216B9E-0C5E-E9DE-6F8A-D1F99566EA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46" y="3815992"/>
            <a:ext cx="1906739" cy="1906739"/>
          </a:xfrm>
          <a:prstGeom prst="rect">
            <a:avLst/>
          </a:prstGeom>
        </p:spPr>
      </p:pic>
      <p:pic>
        <p:nvPicPr>
          <p:cNvPr id="11" name="Image 10" descr="Une image contenant cœur, Graphique, Police, logo&#10;&#10;Description générée automatiquement">
            <a:extLst>
              <a:ext uri="{FF2B5EF4-FFF2-40B4-BE49-F238E27FC236}">
                <a16:creationId xmlns:a16="http://schemas.microsoft.com/office/drawing/2014/main" id="{FCBCE4F3-804F-4767-23D7-24D33C6E6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09" y="3549991"/>
            <a:ext cx="2438740" cy="2438740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FDAD4E81-1A5F-CFCA-1CA7-9918AFD5FA9E}"/>
              </a:ext>
            </a:extLst>
          </p:cNvPr>
          <p:cNvSpPr txBox="1"/>
          <p:nvPr/>
        </p:nvSpPr>
        <p:spPr>
          <a:xfrm>
            <a:off x="0" y="762443"/>
            <a:ext cx="5178055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PERSPECTIVES POUR LE FUTUR    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7D6EEE-FC19-D819-1A4B-D1D98D843716}"/>
              </a:ext>
            </a:extLst>
          </p:cNvPr>
          <p:cNvSpPr txBox="1"/>
          <p:nvPr/>
        </p:nvSpPr>
        <p:spPr>
          <a:xfrm>
            <a:off x="3653926" y="1829948"/>
            <a:ext cx="4884148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INT</a:t>
            </a:r>
            <a:r>
              <a:rPr lang="fr-FR" sz="3200" b="1" kern="1200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+mn-ea"/>
                <a:cs typeface="+mn-cs"/>
              </a:rPr>
              <a:t>ÉGRATION RÉELLE DE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L’IOT </a:t>
            </a:r>
          </a:p>
        </p:txBody>
      </p:sp>
      <p:pic>
        <p:nvPicPr>
          <p:cNvPr id="14" name="Picture 8" descr="Cctv camera Generic Outline Color icon">
            <a:extLst>
              <a:ext uri="{FF2B5EF4-FFF2-40B4-BE49-F238E27FC236}">
                <a16:creationId xmlns:a16="http://schemas.microsoft.com/office/drawing/2014/main" id="{92EC96C1-8DFD-157E-FFB9-8FFDF0D8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4027" y="3815992"/>
            <a:ext cx="1985495" cy="198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symbole, Graphique, illustration&#10;&#10;Description générée automatiquement">
            <a:extLst>
              <a:ext uri="{FF2B5EF4-FFF2-40B4-BE49-F238E27FC236}">
                <a16:creationId xmlns:a16="http://schemas.microsoft.com/office/drawing/2014/main" id="{2A4C0E48-C18E-ED20-F353-4BD7904C9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73" y="3977542"/>
            <a:ext cx="1823945" cy="1823945"/>
          </a:xfrm>
          <a:prstGeom prst="rect">
            <a:avLst/>
          </a:prstGeom>
        </p:spPr>
      </p:pic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EB8453CA-8008-5EE9-4936-3C8586A6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9573" y="623567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21</a:t>
            </a:fld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255A71-6F7C-CCAB-C9B9-3186C969701B}"/>
              </a:ext>
            </a:extLst>
          </p:cNvPr>
          <p:cNvSpPr txBox="1"/>
          <p:nvPr/>
        </p:nvSpPr>
        <p:spPr>
          <a:xfrm>
            <a:off x="2527975" y="2853747"/>
            <a:ext cx="713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Automatiser notre flux de génération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469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6519F8-557E-2A1C-F301-5C752518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293F5FB6-A4CD-F768-17E2-4BC9ED5B6C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074" name="Picture 2" descr="Plug in - Free edit tools icons">
            <a:extLst>
              <a:ext uri="{FF2B5EF4-FFF2-40B4-BE49-F238E27FC236}">
                <a16:creationId xmlns:a16="http://schemas.microsoft.com/office/drawing/2014/main" id="{3F221C30-0EF6-4311-97DD-CDD64D5C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39" y="3276390"/>
            <a:ext cx="2844308" cy="299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shboard - Free business and finance icons">
            <a:extLst>
              <a:ext uri="{FF2B5EF4-FFF2-40B4-BE49-F238E27FC236}">
                <a16:creationId xmlns:a16="http://schemas.microsoft.com/office/drawing/2014/main" id="{FF744F10-717F-B29E-98B0-F1B87B6F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96" y="3276390"/>
            <a:ext cx="2819167" cy="281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D3F32-86E6-8753-E37D-EDEB39CF3F07}"/>
              </a:ext>
            </a:extLst>
          </p:cNvPr>
          <p:cNvSpPr txBox="1"/>
          <p:nvPr/>
        </p:nvSpPr>
        <p:spPr>
          <a:xfrm>
            <a:off x="2358888" y="1781152"/>
            <a:ext cx="7019460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PLUG-IN POUR LES PLATEFORMES D’</a:t>
            </a:r>
            <a:r>
              <a:rPr lang="fr-FR" sz="3200" b="1" kern="1200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+mn-ea"/>
                <a:cs typeface="+mn-cs"/>
              </a:rPr>
              <a:t>ÉDUCATION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ED07B69-9198-AC7B-80AD-946FA2D866B8}"/>
              </a:ext>
            </a:extLst>
          </p:cNvPr>
          <p:cNvSpPr txBox="1"/>
          <p:nvPr/>
        </p:nvSpPr>
        <p:spPr>
          <a:xfrm>
            <a:off x="0" y="762443"/>
            <a:ext cx="5178055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PERSPECTIVES POUR LE FUTUR   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F3AF05-9319-B26F-B6A4-417D19C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713" y="618995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465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3334620-6CA1-E0FB-D9C3-7755E4D0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9CA9ABC9-60D0-5888-465B-593697FF49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2" name="Picture 4" descr="Large Language Model - Advanced Text Generation AI. Vector Editable Stroke  Icon. Vector Icon. 25030022 Vector Art at Vecteezy">
            <a:extLst>
              <a:ext uri="{FF2B5EF4-FFF2-40B4-BE49-F238E27FC236}">
                <a16:creationId xmlns:a16="http://schemas.microsoft.com/office/drawing/2014/main" id="{7230C008-D1B7-1885-C370-E3727420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000" r="94500">
                        <a14:foregroundMark x1="41500" y1="47000" x2="52250" y2="56500"/>
                        <a14:foregroundMark x1="52250" y1="56500" x2="41750" y2="45250"/>
                        <a14:foregroundMark x1="41750" y1="45250" x2="41750" y2="45750"/>
                        <a14:foregroundMark x1="43000" y1="48500" x2="45250" y2="61250"/>
                        <a14:foregroundMark x1="45250" y1="61250" x2="65250" y2="57500"/>
                        <a14:foregroundMark x1="65250" y1="57500" x2="45750" y2="46750"/>
                        <a14:foregroundMark x1="45750" y1="46750" x2="42750" y2="48250"/>
                        <a14:foregroundMark x1="29250" y1="28250" x2="8250" y2="29250"/>
                        <a14:foregroundMark x1="8250" y1="29250" x2="3000" y2="44000"/>
                        <a14:foregroundMark x1="3000" y1="44000" x2="15250" y2="48250"/>
                        <a14:foregroundMark x1="15250" y1="48250" x2="28750" y2="38500"/>
                        <a14:foregroundMark x1="28750" y1="38500" x2="29000" y2="29000"/>
                        <a14:foregroundMark x1="91250" y1="44750" x2="76500" y2="45500"/>
                        <a14:foregroundMark x1="76500" y1="45500" x2="84000" y2="59500"/>
                        <a14:foregroundMark x1="84000" y1="59500" x2="94500" y2="49000"/>
                        <a14:foregroundMark x1="94500" y1="49000" x2="92000" y2="44500"/>
                        <a14:foregroundMark x1="80000" y1="63500" x2="69500" y2="52750"/>
                        <a14:foregroundMark x1="69500" y1="52750" x2="80000" y2="50000"/>
                        <a14:foregroundMark x1="62750" y1="54750" x2="60500" y2="41750"/>
                        <a14:foregroundMark x1="60500" y1="41750" x2="43750" y2="47500"/>
                        <a14:foregroundMark x1="43750" y1="47500" x2="43000" y2="48750"/>
                        <a14:foregroundMark x1="83750" y1="80500" x2="70250" y2="80000"/>
                        <a14:foregroundMark x1="70250" y1="80000" x2="80750" y2="88000"/>
                        <a14:foregroundMark x1="80750" y1="88000" x2="84250" y2="81500"/>
                        <a14:foregroundMark x1="57250" y1="19000" x2="44750" y2="14000"/>
                        <a14:foregroundMark x1="44750" y1="14000" x2="56500" y2="16250"/>
                        <a14:foregroundMark x1="31750" y1="79500" x2="18250" y2="82750"/>
                        <a14:foregroundMark x1="18250" y1="82750" x2="32000" y2="88250"/>
                        <a14:foregroundMark x1="32000" y1="88250" x2="33000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" y="3184242"/>
            <a:ext cx="2960655" cy="29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70+ Special Education Icon Stock Illustrations, Royalty-Free ...">
            <a:extLst>
              <a:ext uri="{FF2B5EF4-FFF2-40B4-BE49-F238E27FC236}">
                <a16:creationId xmlns:a16="http://schemas.microsoft.com/office/drawing/2014/main" id="{B1B4F40B-B85A-6625-9BDF-72E39F8F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755" y="3428999"/>
            <a:ext cx="2557961" cy="25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79666211-FEC7-1B68-B0DE-AE185BE2C502}"/>
              </a:ext>
            </a:extLst>
          </p:cNvPr>
          <p:cNvSpPr/>
          <p:nvPr/>
        </p:nvSpPr>
        <p:spPr>
          <a:xfrm rot="16200000">
            <a:off x="4557262" y="3184241"/>
            <a:ext cx="288758" cy="296065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99500995-FD58-A9C8-18BC-42376410C782}"/>
              </a:ext>
            </a:extLst>
          </p:cNvPr>
          <p:cNvSpPr txBox="1"/>
          <p:nvPr/>
        </p:nvSpPr>
        <p:spPr>
          <a:xfrm>
            <a:off x="0" y="762443"/>
            <a:ext cx="5178055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PERSPECTIVES POUR LE FUTUR    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8701D26-F169-D407-7E8A-E93F83E0BEC9}"/>
              </a:ext>
            </a:extLst>
          </p:cNvPr>
          <p:cNvSpPr txBox="1"/>
          <p:nvPr/>
        </p:nvSpPr>
        <p:spPr>
          <a:xfrm>
            <a:off x="1444823" y="1864014"/>
            <a:ext cx="9302354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ETENDRE L’ASPECT APPRENTISSAGE PERSONNALISÉ </a:t>
            </a:r>
            <a:r>
              <a:rPr lang="fr-FR" sz="3200" b="1" kern="1200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+mn-ea"/>
                <a:cs typeface="+mn-cs"/>
              </a:rPr>
              <a:t>&amp; ADAPTÉ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16" name="Image 15" descr="Une image contenant dessin humoristique, art, conception, illustration&#10;&#10;Description générée automatiquement avec une confiance moyenne">
            <a:extLst>
              <a:ext uri="{FF2B5EF4-FFF2-40B4-BE49-F238E27FC236}">
                <a16:creationId xmlns:a16="http://schemas.microsoft.com/office/drawing/2014/main" id="{7276E854-74BB-D20F-99BD-5DEE445751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73529" y1="54085" x2="55065" y2="56046"/>
                        <a14:foregroundMark x1="55065" y1="56046" x2="58497" y2="76307"/>
                        <a14:foregroundMark x1="58497" y1="76307" x2="39379" y2="83660"/>
                        <a14:foregroundMark x1="50490" y1="71569" x2="34804" y2="66993"/>
                        <a14:foregroundMark x1="67157" y1="79085" x2="57680" y2="76144"/>
                        <a14:foregroundMark x1="67157" y1="83170" x2="46732" y2="82353"/>
                        <a14:foregroundMark x1="72222" y1="73693" x2="50980" y2="79902"/>
                        <a14:foregroundMark x1="73039" y1="81046" x2="48856" y2="85294"/>
                        <a14:foregroundMark x1="83007" y1="53268" x2="58824" y2="56536"/>
                        <a14:foregroundMark x1="74673" y1="60784" x2="71732" y2="79412"/>
                        <a14:foregroundMark x1="59804" y1="64379" x2="37255" y2="62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27" y="3175435"/>
            <a:ext cx="2960656" cy="296065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292D10D-2493-4146-A320-13791F0F72A6}"/>
              </a:ext>
            </a:extLst>
          </p:cNvPr>
          <p:cNvSpPr txBox="1"/>
          <p:nvPr/>
        </p:nvSpPr>
        <p:spPr>
          <a:xfrm>
            <a:off x="3686084" y="4085758"/>
            <a:ext cx="1963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Comprendre la </a:t>
            </a:r>
            <a:endParaRPr lang="en-US" sz="2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68DA5C9-B654-7B93-EB7F-45FF4766B4B8}"/>
              </a:ext>
            </a:extLst>
          </p:cNvPr>
          <p:cNvSpPr txBox="1"/>
          <p:nvPr/>
        </p:nvSpPr>
        <p:spPr>
          <a:xfrm>
            <a:off x="3099355" y="4822327"/>
            <a:ext cx="3204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représentation mentale</a:t>
            </a:r>
            <a:endParaRPr lang="en-US" sz="2000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EC28AD89-C85C-C051-8607-719E7FA9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2046" y="6248331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394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21837D0-8FAA-AB57-5683-E8A210EE0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432ADAE-0F18-5AB6-F6C2-CFE6710F2C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7692B1B-4998-2978-46F9-33A5A78495BA}"/>
              </a:ext>
            </a:extLst>
          </p:cNvPr>
          <p:cNvSpPr txBox="1"/>
          <p:nvPr/>
        </p:nvSpPr>
        <p:spPr>
          <a:xfrm>
            <a:off x="-13506" y="705852"/>
            <a:ext cx="3793936" cy="64633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8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gency FB" panose="020B0503020202020204" pitchFamily="34" charset="0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43E1895-9FE9-7C36-6F95-030C3A133A6D}"/>
              </a:ext>
            </a:extLst>
          </p:cNvPr>
          <p:cNvSpPr txBox="1"/>
          <p:nvPr/>
        </p:nvSpPr>
        <p:spPr>
          <a:xfrm>
            <a:off x="365854" y="2997548"/>
            <a:ext cx="114602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None/>
            </a:pPr>
            <a:r>
              <a:rPr lang="fr-FR" sz="3200" dirty="0">
                <a:solidFill>
                  <a:srgbClr val="0B070A"/>
                </a:solidFill>
                <a:latin typeface="Sylfaen" panose="010A0502050306030303" pitchFamily="18" charset="0"/>
              </a:rPr>
              <a:t>  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La manière de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transmettre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un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cours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est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souvent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aussi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importante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que le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contenu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même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de </a:t>
            </a:r>
            <a:r>
              <a:rPr lang="en-US" sz="4000" i="1" dirty="0" err="1">
                <a:solidFill>
                  <a:srgbClr val="0B070A"/>
                </a:solidFill>
                <a:latin typeface="Sylfaen" panose="010A0502050306030303" pitchFamily="18" charset="0"/>
              </a:rPr>
              <a:t>celui</a:t>
            </a:r>
            <a:r>
              <a:rPr lang="en-US" sz="4000" i="1" dirty="0">
                <a:solidFill>
                  <a:srgbClr val="0B070A"/>
                </a:solidFill>
                <a:latin typeface="Sylfaen" panose="010A0502050306030303" pitchFamily="18" charset="0"/>
              </a:rPr>
              <a:t> ci.</a:t>
            </a:r>
            <a:endParaRPr lang="en-US" sz="3200" dirty="0">
              <a:solidFill>
                <a:srgbClr val="0B070A"/>
              </a:solidFill>
              <a:latin typeface="Sylfaen" panose="010A0502050306030303" pitchFamily="18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AF1735-D455-B58F-C173-2619E744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3863" y="626996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51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DB08C8A-1D37-B39E-DDEC-3B36E7CB7B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9"/>
            <a:ext cx="12192000" cy="6781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72729"/>
            <a:ext cx="6744304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Agency FB" panose="020B0503020202020204" pitchFamily="34" charset="0"/>
              </a:rPr>
              <a:t>ENVIRONNEMENTS EDUCATIFS CLASSIQUES</a:t>
            </a:r>
          </a:p>
        </p:txBody>
      </p:sp>
      <p:pic>
        <p:nvPicPr>
          <p:cNvPr id="1026" name="Picture 2" descr="Class of png transparent">
            <a:extLst>
              <a:ext uri="{FF2B5EF4-FFF2-40B4-BE49-F238E27FC236}">
                <a16:creationId xmlns:a16="http://schemas.microsoft.com/office/drawing/2014/main" id="{BD154DFA-15BC-F0A5-5476-052C91312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103" y="2124371"/>
            <a:ext cx="4096139" cy="40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meubles, table, chaise, intérieur&#10;&#10;Description générée automatiquement">
            <a:extLst>
              <a:ext uri="{FF2B5EF4-FFF2-40B4-BE49-F238E27FC236}">
                <a16:creationId xmlns:a16="http://schemas.microsoft.com/office/drawing/2014/main" id="{8A6CA631-4C14-00CF-20E1-C88959AEC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5" y="2590903"/>
            <a:ext cx="4955514" cy="316307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8D97E0-41BB-B83F-5A5E-EF6701F1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281" y="6220510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46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-1" y="952703"/>
            <a:ext cx="5764697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LIMITATIONS DE CES ENVIRONNEMENTS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9" name="Image 8" descr="Une image contenant dessin, illustration, Dessin animé, clipart&#10;&#10;Description générée automatiquement">
            <a:extLst>
              <a:ext uri="{FF2B5EF4-FFF2-40B4-BE49-F238E27FC236}">
                <a16:creationId xmlns:a16="http://schemas.microsoft.com/office/drawing/2014/main" id="{8F960310-92DF-C8BA-1D99-D11871F7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60" y="2348326"/>
            <a:ext cx="4506507" cy="3857570"/>
          </a:xfrm>
          <a:prstGeom prst="rect">
            <a:avLst/>
          </a:prstGeom>
        </p:spPr>
      </p:pic>
      <p:pic>
        <p:nvPicPr>
          <p:cNvPr id="11" name="Image 10" descr="Une image contenant art&#10;&#10;Description générée automatiquement">
            <a:extLst>
              <a:ext uri="{FF2B5EF4-FFF2-40B4-BE49-F238E27FC236}">
                <a16:creationId xmlns:a16="http://schemas.microsoft.com/office/drawing/2014/main" id="{D4BBE9B7-3516-26D9-1C19-70D4FED40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35" y="2870853"/>
            <a:ext cx="4506507" cy="256001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FC20708-539F-D37C-7856-7893D92EEA1E}"/>
              </a:ext>
            </a:extLst>
          </p:cNvPr>
          <p:cNvSpPr txBox="1"/>
          <p:nvPr/>
        </p:nvSpPr>
        <p:spPr>
          <a:xfrm rot="1126860">
            <a:off x="7369665" y="1284969"/>
            <a:ext cx="418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Manque d’interactivité?</a:t>
            </a:r>
            <a:endParaRPr lang="en-US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CE9D79-9BC3-523E-2DFD-DB2A5EC25D60}"/>
              </a:ext>
            </a:extLst>
          </p:cNvPr>
          <p:cNvSpPr txBox="1"/>
          <p:nvPr/>
        </p:nvSpPr>
        <p:spPr>
          <a:xfrm rot="21166447">
            <a:off x="580423" y="1855988"/>
            <a:ext cx="418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Approche ‘one size </a:t>
            </a:r>
            <a:r>
              <a:rPr lang="fr-FR" sz="2000" b="1" dirty="0" err="1"/>
              <a:t>fits</a:t>
            </a:r>
            <a:r>
              <a:rPr lang="fr-FR" sz="2000" b="1" dirty="0"/>
              <a:t> all’</a:t>
            </a:r>
            <a:endParaRPr lang="en-US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511211-3043-5F96-A246-4404ABD2E99E}"/>
              </a:ext>
            </a:extLst>
          </p:cNvPr>
          <p:cNvSpPr txBox="1"/>
          <p:nvPr/>
        </p:nvSpPr>
        <p:spPr>
          <a:xfrm>
            <a:off x="6366076" y="6229389"/>
            <a:ext cx="59346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kern="12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Sunyono</a:t>
            </a:r>
            <a:r>
              <a:rPr lang="en-US" sz="1100" kern="12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 et al.(2015). Supporting students in learning with multiple representation to improve student mental models on atomic structure concepts. Science Education International.</a:t>
            </a:r>
            <a:endParaRPr lang="en-US" sz="11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26E677-8D85-C8E8-1EB6-EC6A0C76397A}"/>
              </a:ext>
            </a:extLst>
          </p:cNvPr>
          <p:cNvSpPr txBox="1"/>
          <p:nvPr/>
        </p:nvSpPr>
        <p:spPr>
          <a:xfrm>
            <a:off x="161365" y="6288902"/>
            <a:ext cx="5934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kern="120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Bondie</a:t>
            </a:r>
            <a:r>
              <a:rPr lang="en-US" sz="1100" dirty="0">
                <a:solidFill>
                  <a:srgbClr val="000000"/>
                </a:solidFill>
                <a:latin typeface="Trebuchet MS" panose="020B0603020202020204" pitchFamily="34" charset="0"/>
              </a:rPr>
              <a:t> et al.</a:t>
            </a:r>
            <a:r>
              <a:rPr lang="en-US" sz="1100" kern="12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+mn-ea"/>
                <a:cs typeface="+mn-cs"/>
              </a:rPr>
              <a:t> (2019). How does changing “one-size-fits-all” to differentiated instruction affect teaching?. Review of Research in Education, 43(1), 336-362.</a:t>
            </a:r>
            <a:endParaRPr lang="en-US" sz="11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9F99AF2-D10B-4920-106A-A0D5C12B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342" y="6478651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4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10C8E5-5399-ADEC-7697-145815EBB104}"/>
              </a:ext>
            </a:extLst>
          </p:cNvPr>
          <p:cNvSpPr txBox="1"/>
          <p:nvPr/>
        </p:nvSpPr>
        <p:spPr>
          <a:xfrm rot="881597">
            <a:off x="4423364" y="2010061"/>
            <a:ext cx="418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Psychologie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501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02F028DD-45DE-3DC6-1C21-27E788A019DB}"/>
              </a:ext>
            </a:extLst>
          </p:cNvPr>
          <p:cNvPicPr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861774"/>
            <a:ext cx="3091991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 PROBLEMATIQUE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7BCAD4-C229-D5CD-23ED-D2E14238D2AB}"/>
              </a:ext>
            </a:extLst>
          </p:cNvPr>
          <p:cNvSpPr txBox="1"/>
          <p:nvPr/>
        </p:nvSpPr>
        <p:spPr>
          <a:xfrm>
            <a:off x="819912" y="2012327"/>
            <a:ext cx="10552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b="1" dirty="0">
                <a:solidFill>
                  <a:srgbClr val="0B070A"/>
                </a:solidFill>
                <a:latin typeface="The Students Teacher" panose="02000503000000000000" pitchFamily="2" charset="0"/>
              </a:rPr>
              <a:t>Comment peut-on utiliser les récentes avancées de </a:t>
            </a:r>
          </a:p>
          <a:p>
            <a:pPr algn="ctr"/>
            <a:r>
              <a:rPr lang="fr-FR" sz="2800" b="1" dirty="0">
                <a:solidFill>
                  <a:srgbClr val="0B070A"/>
                </a:solidFill>
                <a:latin typeface="The Students Teacher" panose="02000503000000000000" pitchFamily="2" charset="0"/>
              </a:rPr>
              <a:t>l’intelligence artificielle et de l’internet des objets </a:t>
            </a:r>
          </a:p>
          <a:p>
            <a:pPr algn="ctr"/>
            <a:r>
              <a:rPr lang="fr-FR" sz="2800" b="1" dirty="0">
                <a:solidFill>
                  <a:srgbClr val="0B070A"/>
                </a:solidFill>
                <a:latin typeface="The Students Teacher" panose="02000503000000000000" pitchFamily="2" charset="0"/>
              </a:rPr>
              <a:t>afin d’aborder ces axes d’améliorations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457424D-4B8D-944D-DF68-95F6FCDAF141}"/>
              </a:ext>
            </a:extLst>
          </p:cNvPr>
          <p:cNvSpPr txBox="1"/>
          <p:nvPr/>
        </p:nvSpPr>
        <p:spPr>
          <a:xfrm>
            <a:off x="6377107" y="6150089"/>
            <a:ext cx="59346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T.Savov</a:t>
            </a:r>
            <a:r>
              <a:rPr lang="en-US" sz="1100" dirty="0"/>
              <a:t> et al. Computer vision and internet of things: Attention system in educational context. In Proceedings of the 19th International Conference on Computer Systems and Technologies , pages 171–177, 2018.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2097141-6DE2-AEA5-6D6B-43E0F0C2D8A9}"/>
              </a:ext>
            </a:extLst>
          </p:cNvPr>
          <p:cNvSpPr txBox="1"/>
          <p:nvPr/>
        </p:nvSpPr>
        <p:spPr>
          <a:xfrm>
            <a:off x="0" y="6028549"/>
            <a:ext cx="5934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Nguyen et al. (2023). Exploring the role of AI in education. London Journal of Social Sciences. pp. 84-95. DOI: 10.31039/ljss.2023.6.108.</a:t>
            </a:r>
            <a:endParaRPr lang="en-US" sz="11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3919E4-888F-ECCB-C1ED-C071E3B0EFC4}"/>
              </a:ext>
            </a:extLst>
          </p:cNvPr>
          <p:cNvSpPr txBox="1"/>
          <p:nvPr/>
        </p:nvSpPr>
        <p:spPr>
          <a:xfrm>
            <a:off x="17784" y="6418228"/>
            <a:ext cx="5934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Alasadi</a:t>
            </a:r>
            <a:r>
              <a:rPr lang="en-US" sz="1100" dirty="0"/>
              <a:t> et al. (2023). Generative AI in education and research: Opportunities, concerns, and solutions. Journal of Chemical Education, 100(8), 2965-2971</a:t>
            </a:r>
            <a:r>
              <a:rPr lang="fr-FR" sz="1100" dirty="0"/>
              <a:t>.</a:t>
            </a:r>
            <a:endParaRPr lang="en-US" sz="11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19" name="Image 1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FBEB577-D178-38B3-F2FB-19EBB85DEA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78" y="3819316"/>
            <a:ext cx="1519260" cy="1519260"/>
          </a:xfrm>
          <a:prstGeom prst="rect">
            <a:avLst/>
          </a:prstGeom>
        </p:spPr>
      </p:pic>
      <p:pic>
        <p:nvPicPr>
          <p:cNvPr id="21" name="Image 2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5689102-EC6F-4993-3526-C159632316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25" y="3819316"/>
            <a:ext cx="1519260" cy="1519260"/>
          </a:xfrm>
          <a:prstGeom prst="rect">
            <a:avLst/>
          </a:prstGeom>
        </p:spPr>
      </p:pic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E76B1C79-6080-F002-9B25-AF6663BD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336" y="6482869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58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-1" y="764672"/>
            <a:ext cx="4601498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CE QUE NOUS PROPOSONS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27BCAD4-C229-D5CD-23ED-D2E14238D2AB}"/>
              </a:ext>
            </a:extLst>
          </p:cNvPr>
          <p:cNvSpPr txBox="1"/>
          <p:nvPr/>
        </p:nvSpPr>
        <p:spPr>
          <a:xfrm>
            <a:off x="-1" y="1705140"/>
            <a:ext cx="1219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b="1" dirty="0">
                <a:solidFill>
                  <a:srgbClr val="0B070A"/>
                </a:solidFill>
                <a:latin typeface="The Students Teacher" panose="02000503000000000000" pitchFamily="2" charset="0"/>
              </a:rPr>
              <a:t>NOUS PROPOSONS UN OUTILS QUI GÉNÈRE DU CONTENU PERSONNALISÉ ET DYNAMIQUE A PARTIR DE LA DOCUMENTATION DE L’ENSEIGNANT</a:t>
            </a:r>
          </a:p>
          <a:p>
            <a:pPr algn="ctr"/>
            <a:endParaRPr lang="en-US" sz="2400" dirty="0"/>
          </a:p>
        </p:txBody>
      </p:sp>
      <p:pic>
        <p:nvPicPr>
          <p:cNvPr id="6" name="Picture 2" descr="Assignment Svg Png Icon Free Download (#532131) - OnlineWebFonts.COM">
            <a:extLst>
              <a:ext uri="{FF2B5EF4-FFF2-40B4-BE49-F238E27FC236}">
                <a16:creationId xmlns:a16="http://schemas.microsoft.com/office/drawing/2014/main" id="{CE9B0105-F124-2C9F-C084-4DC50FA57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07" y="3384272"/>
            <a:ext cx="1780780" cy="17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6B08B5-BB08-A080-5C47-32DE11DB8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346" y="3550530"/>
            <a:ext cx="1627949" cy="1533683"/>
          </a:xfrm>
          <a:prstGeom prst="rect">
            <a:avLst/>
          </a:prstGeom>
        </p:spPr>
      </p:pic>
      <p:sp>
        <p:nvSpPr>
          <p:cNvPr id="8" name="Flèche : bas 7">
            <a:extLst>
              <a:ext uri="{FF2B5EF4-FFF2-40B4-BE49-F238E27FC236}">
                <a16:creationId xmlns:a16="http://schemas.microsoft.com/office/drawing/2014/main" id="{254D297B-513D-C572-7774-C41AFEAC76A2}"/>
              </a:ext>
            </a:extLst>
          </p:cNvPr>
          <p:cNvSpPr/>
          <p:nvPr/>
        </p:nvSpPr>
        <p:spPr>
          <a:xfrm rot="16200000">
            <a:off x="6519220" y="3549597"/>
            <a:ext cx="253832" cy="95795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D3743B06-698E-8095-E983-F6F1DF31638D}"/>
              </a:ext>
            </a:extLst>
          </p:cNvPr>
          <p:cNvSpPr/>
          <p:nvPr/>
        </p:nvSpPr>
        <p:spPr>
          <a:xfrm rot="16200000">
            <a:off x="6505735" y="3994986"/>
            <a:ext cx="253834" cy="98492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2E6C74-FE16-7CF9-C610-F5B395FEB0B0}"/>
              </a:ext>
            </a:extLst>
          </p:cNvPr>
          <p:cNvSpPr txBox="1"/>
          <p:nvPr/>
        </p:nvSpPr>
        <p:spPr>
          <a:xfrm>
            <a:off x="7135964" y="5289618"/>
            <a:ext cx="4702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Contenu </a:t>
            </a:r>
          </a:p>
          <a:p>
            <a:pPr algn="ctr"/>
            <a:r>
              <a:rPr lang="fr-FR" sz="2800" b="1" dirty="0"/>
              <a:t>Personnalisé &amp; Dynamique</a:t>
            </a:r>
          </a:p>
        </p:txBody>
      </p:sp>
      <p:pic>
        <p:nvPicPr>
          <p:cNvPr id="17" name="Image 16" descr="Une image contenant dessin, Graphique, conception, capture d’écran&#10;&#10;Description générée automatiquement">
            <a:extLst>
              <a:ext uri="{FF2B5EF4-FFF2-40B4-BE49-F238E27FC236}">
                <a16:creationId xmlns:a16="http://schemas.microsoft.com/office/drawing/2014/main" id="{CF18BF97-0A3A-E165-F445-097ABFA03F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t="4065" r="4691" b="8111"/>
          <a:stretch/>
        </p:blipFill>
        <p:spPr>
          <a:xfrm>
            <a:off x="3548323" y="3238414"/>
            <a:ext cx="2266336" cy="2182762"/>
          </a:xfrm>
          <a:prstGeom prst="flowChartConnector">
            <a:avLst/>
          </a:prstGeom>
        </p:spPr>
      </p:pic>
      <p:pic>
        <p:nvPicPr>
          <p:cNvPr id="21" name="Image 20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A7FAC939-431B-6E51-7743-63638A4EDF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4" b="90306" l="8367" r="91122">
                        <a14:foregroundMark x1="21224" y1="87755" x2="25102" y2="87755"/>
                        <a14:foregroundMark x1="25306" y1="87755" x2="19898" y2="87755"/>
                        <a14:foregroundMark x1="53878" y1="58469" x2="57041" y2="58776"/>
                        <a14:foregroundMark x1="79388" y1="82857" x2="79388" y2="82347"/>
                        <a14:foregroundMark x1="66735" y1="82143" x2="67449" y2="81939"/>
                        <a14:foregroundMark x1="30306" y1="83980" x2="20612" y2="84184"/>
                        <a14:foregroundMark x1="29592" y1="81429" x2="20816" y2="81939"/>
                        <a14:foregroundMark x1="23776" y1="42347" x2="17857" y2="42347"/>
                        <a14:foregroundMark x1="23571" y1="37857" x2="17857" y2="37857"/>
                        <a14:foregroundMark x1="13878" y1="37857" x2="8673" y2="37857"/>
                        <a14:foregroundMark x1="23265" y1="33061" x2="8673" y2="33061"/>
                        <a14:foregroundMark x1="53673" y1="13980" x2="45408" y2="14592"/>
                        <a14:foregroundMark x1="57755" y1="9694" x2="43776" y2="10102"/>
                        <a14:foregroundMark x1="59286" y1="11224" x2="57959" y2="10102"/>
                        <a14:foregroundMark x1="68776" y1="81939" x2="66531" y2="86633"/>
                        <a14:foregroundMark x1="37959" y1="90408" x2="18163" y2="89898"/>
                        <a14:foregroundMark x1="91122" y1="88980" x2="66122" y2="89796"/>
                        <a14:foregroundMark x1="79286" y1="79388" x2="84898" y2="90204"/>
                        <a14:foregroundMark x1="57143" y1="47347" x2="55918" y2="45000"/>
                        <a14:foregroundMark x1="57143" y1="47245" x2="53980" y2="52959"/>
                        <a14:foregroundMark x1="52959" y1="45306" x2="54694" y2="45408"/>
                        <a14:foregroundMark x1="47959" y1="48673" x2="46939" y2="52551"/>
                        <a14:backgroundMark x1="74796" y1="27857" x2="77143" y2="7347"/>
                        <a14:backgroundMark x1="44424" y1="8229" x2="46735" y2="7551"/>
                        <a14:backgroundMark x1="21327" y1="15000" x2="42858" y2="8688"/>
                        <a14:backgroundMark x1="58752" y1="10013" x2="84592" y2="15306"/>
                        <a14:backgroundMark x1="46735" y1="7551" x2="49342" y2="8085"/>
                        <a14:backgroundMark x1="84592" y1="15306" x2="84286" y2="32041"/>
                        <a14:backgroundMark x1="76122" y1="48673" x2="80000" y2="54490"/>
                        <a14:backgroundMark x1="78061" y1="50510" x2="77857" y2="49388"/>
                        <a14:backgroundMark x1="82347" y1="55612" x2="75000" y2="55204"/>
                        <a14:backgroundMark x1="88265" y1="50612" x2="76224" y2="49898"/>
                        <a14:backgroundMark x1="89388" y1="50306" x2="89388" y2="50306"/>
                        <a14:backgroundMark x1="89388" y1="50306" x2="89388" y2="50306"/>
                        <a14:backgroundMark x1="89592" y1="50510" x2="85102" y2="52449"/>
                        <a14:backgroundMark x1="90408" y1="49388" x2="87959" y2="5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7" t="8673" r="8329" b="8301"/>
          <a:stretch/>
        </p:blipFill>
        <p:spPr>
          <a:xfrm>
            <a:off x="449160" y="3262911"/>
            <a:ext cx="2266336" cy="2195247"/>
          </a:xfrm>
          <a:prstGeom prst="rect">
            <a:avLst/>
          </a:prstGeom>
        </p:spPr>
      </p:pic>
      <p:pic>
        <p:nvPicPr>
          <p:cNvPr id="23" name="Image 22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EE5BB78D-B6DD-AC24-A3D9-BCA5F03B69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77" y="3855940"/>
            <a:ext cx="899881" cy="95612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24BE2-A226-716F-05B2-B308BA0ACCD2}"/>
              </a:ext>
            </a:extLst>
          </p:cNvPr>
          <p:cNvSpPr txBox="1"/>
          <p:nvPr/>
        </p:nvSpPr>
        <p:spPr>
          <a:xfrm>
            <a:off x="1132374" y="5710778"/>
            <a:ext cx="109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LLM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6BF687C-7262-7D54-B85E-D7FB5E473B78}"/>
              </a:ext>
            </a:extLst>
          </p:cNvPr>
          <p:cNvSpPr txBox="1"/>
          <p:nvPr/>
        </p:nvSpPr>
        <p:spPr>
          <a:xfrm>
            <a:off x="4131602" y="5710778"/>
            <a:ext cx="109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IoT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0F5820-CE1B-022F-F0A0-A7B550ED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800" y="6266567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619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-1" y="452732"/>
            <a:ext cx="4736123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 S</a:t>
            </a: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CÉNARIO PRINCIPAL IMAGINÉ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E59530-6C84-6D72-81D3-5CA368DB35AD}"/>
              </a:ext>
            </a:extLst>
          </p:cNvPr>
          <p:cNvSpPr txBox="1"/>
          <p:nvPr/>
        </p:nvSpPr>
        <p:spPr>
          <a:xfrm>
            <a:off x="231183" y="1331006"/>
            <a:ext cx="11667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r-FR" sz="2400" b="1" dirty="0">
                <a:latin typeface="Sitka Small" panose="02000505000000020004" pitchFamily="2" charset="0"/>
              </a:rPr>
              <a:t>Génération de contenu dynamique pour maintenir la concentration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4219CEB-7028-9399-A7C8-F8BD2ECD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08" y="1953491"/>
            <a:ext cx="8648662" cy="4694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954FFE-AFFF-D26C-9A69-119D252B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5584" y="6390722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16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0" y="810110"/>
            <a:ext cx="5194804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NOTRE APPROCHE</a:t>
            </a:r>
            <a:endParaRPr kumimoji="0" lang="fr-F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6" name="Picture 2" descr="Assignment Svg Png Icon Free Download (#532131) - OnlineWebFonts.COM">
            <a:extLst>
              <a:ext uri="{FF2B5EF4-FFF2-40B4-BE49-F238E27FC236}">
                <a16:creationId xmlns:a16="http://schemas.microsoft.com/office/drawing/2014/main" id="{CE9B0105-F124-2C9F-C084-4DC50FA57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31" y="2469872"/>
            <a:ext cx="1780780" cy="17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6B08B5-BB08-A080-5C47-32DE11DB8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770" y="2636130"/>
            <a:ext cx="1627949" cy="1533683"/>
          </a:xfrm>
          <a:prstGeom prst="rect">
            <a:avLst/>
          </a:prstGeom>
        </p:spPr>
      </p:pic>
      <p:sp>
        <p:nvSpPr>
          <p:cNvPr id="8" name="Flèche : bas 7">
            <a:extLst>
              <a:ext uri="{FF2B5EF4-FFF2-40B4-BE49-F238E27FC236}">
                <a16:creationId xmlns:a16="http://schemas.microsoft.com/office/drawing/2014/main" id="{254D297B-513D-C572-7774-C41AFEAC76A2}"/>
              </a:ext>
            </a:extLst>
          </p:cNvPr>
          <p:cNvSpPr/>
          <p:nvPr/>
        </p:nvSpPr>
        <p:spPr>
          <a:xfrm rot="16200000">
            <a:off x="6482644" y="2635197"/>
            <a:ext cx="253832" cy="957959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D3743B06-698E-8095-E983-F6F1DF31638D}"/>
              </a:ext>
            </a:extLst>
          </p:cNvPr>
          <p:cNvSpPr/>
          <p:nvPr/>
        </p:nvSpPr>
        <p:spPr>
          <a:xfrm rot="16200000">
            <a:off x="6469159" y="3080586"/>
            <a:ext cx="253834" cy="98492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2E6C74-FE16-7CF9-C610-F5B395FEB0B0}"/>
              </a:ext>
            </a:extLst>
          </p:cNvPr>
          <p:cNvSpPr txBox="1"/>
          <p:nvPr/>
        </p:nvSpPr>
        <p:spPr>
          <a:xfrm>
            <a:off x="6051814" y="4796378"/>
            <a:ext cx="7136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Contenu dynamique</a:t>
            </a:r>
          </a:p>
        </p:txBody>
      </p:sp>
      <p:pic>
        <p:nvPicPr>
          <p:cNvPr id="17" name="Image 16" descr="Une image contenant dessin, Graphique, conception, capture d’écran&#10;&#10;Description générée automatiquement">
            <a:extLst>
              <a:ext uri="{FF2B5EF4-FFF2-40B4-BE49-F238E27FC236}">
                <a16:creationId xmlns:a16="http://schemas.microsoft.com/office/drawing/2014/main" id="{CF18BF97-0A3A-E165-F445-097ABFA03F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t="4065" r="4691" b="8111"/>
          <a:stretch/>
        </p:blipFill>
        <p:spPr>
          <a:xfrm>
            <a:off x="3511747" y="2324014"/>
            <a:ext cx="2266336" cy="2182762"/>
          </a:xfrm>
          <a:prstGeom prst="flowChartConnector">
            <a:avLst/>
          </a:prstGeom>
        </p:spPr>
      </p:pic>
      <p:pic>
        <p:nvPicPr>
          <p:cNvPr id="21" name="Image 20" descr="Une image contenant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A7FAC939-431B-6E51-7743-63638A4EDF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4" b="90306" l="8367" r="91122">
                        <a14:foregroundMark x1="21224" y1="87755" x2="25102" y2="87755"/>
                        <a14:foregroundMark x1="25306" y1="87755" x2="19898" y2="87755"/>
                        <a14:foregroundMark x1="53878" y1="58469" x2="57041" y2="58776"/>
                        <a14:foregroundMark x1="79388" y1="82857" x2="79388" y2="82347"/>
                        <a14:foregroundMark x1="66735" y1="82143" x2="67449" y2="81939"/>
                        <a14:foregroundMark x1="30306" y1="83980" x2="20612" y2="84184"/>
                        <a14:foregroundMark x1="29592" y1="81429" x2="20816" y2="81939"/>
                        <a14:foregroundMark x1="23776" y1="42347" x2="17857" y2="42347"/>
                        <a14:foregroundMark x1="23571" y1="37857" x2="17857" y2="37857"/>
                        <a14:foregroundMark x1="13878" y1="37857" x2="8673" y2="37857"/>
                        <a14:foregroundMark x1="23265" y1="33061" x2="8673" y2="33061"/>
                        <a14:foregroundMark x1="53673" y1="13980" x2="45408" y2="14592"/>
                        <a14:foregroundMark x1="57755" y1="9694" x2="43776" y2="10102"/>
                        <a14:foregroundMark x1="59286" y1="11224" x2="57959" y2="10102"/>
                        <a14:foregroundMark x1="68776" y1="81939" x2="66531" y2="86633"/>
                        <a14:foregroundMark x1="37959" y1="90408" x2="18163" y2="89898"/>
                        <a14:foregroundMark x1="91122" y1="88980" x2="66122" y2="89796"/>
                        <a14:foregroundMark x1="79286" y1="79388" x2="84898" y2="90204"/>
                        <a14:foregroundMark x1="57143" y1="47347" x2="55918" y2="45000"/>
                        <a14:foregroundMark x1="57143" y1="47245" x2="53980" y2="52959"/>
                        <a14:foregroundMark x1="52959" y1="45306" x2="54694" y2="45408"/>
                        <a14:foregroundMark x1="47959" y1="48673" x2="46939" y2="52551"/>
                        <a14:backgroundMark x1="74796" y1="27857" x2="77143" y2="7347"/>
                        <a14:backgroundMark x1="44424" y1="8229" x2="46735" y2="7551"/>
                        <a14:backgroundMark x1="21327" y1="15000" x2="42858" y2="8688"/>
                        <a14:backgroundMark x1="58752" y1="10013" x2="84592" y2="15306"/>
                        <a14:backgroundMark x1="46735" y1="7551" x2="49342" y2="8085"/>
                        <a14:backgroundMark x1="84592" y1="15306" x2="84286" y2="32041"/>
                        <a14:backgroundMark x1="76122" y1="48673" x2="80000" y2="54490"/>
                        <a14:backgroundMark x1="78061" y1="50510" x2="77857" y2="49388"/>
                        <a14:backgroundMark x1="82347" y1="55612" x2="75000" y2="55204"/>
                        <a14:backgroundMark x1="88265" y1="50612" x2="76224" y2="49898"/>
                        <a14:backgroundMark x1="89388" y1="50306" x2="89388" y2="50306"/>
                        <a14:backgroundMark x1="89388" y1="50306" x2="89388" y2="50306"/>
                        <a14:backgroundMark x1="89592" y1="50510" x2="85102" y2="52449"/>
                        <a14:backgroundMark x1="90408" y1="49388" x2="87959" y2="5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7" t="8673" r="8329" b="8301"/>
          <a:stretch/>
        </p:blipFill>
        <p:spPr>
          <a:xfrm>
            <a:off x="412584" y="2348511"/>
            <a:ext cx="2266336" cy="2195247"/>
          </a:xfrm>
          <a:prstGeom prst="rect">
            <a:avLst/>
          </a:prstGeom>
        </p:spPr>
      </p:pic>
      <p:pic>
        <p:nvPicPr>
          <p:cNvPr id="23" name="Image 22" descr="Une image contenant symbole&#10;&#10;Description générée automatiquement">
            <a:extLst>
              <a:ext uri="{FF2B5EF4-FFF2-40B4-BE49-F238E27FC236}">
                <a16:creationId xmlns:a16="http://schemas.microsoft.com/office/drawing/2014/main" id="{EE5BB78D-B6DD-AC24-A3D9-BCA5F03B69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01" y="2941540"/>
            <a:ext cx="899881" cy="956124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8124BE2-A226-716F-05B2-B308BA0ACCD2}"/>
              </a:ext>
            </a:extLst>
          </p:cNvPr>
          <p:cNvSpPr txBox="1"/>
          <p:nvPr/>
        </p:nvSpPr>
        <p:spPr>
          <a:xfrm>
            <a:off x="1095798" y="4796378"/>
            <a:ext cx="109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LLM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6BF687C-7262-7D54-B85E-D7FB5E473B78}"/>
              </a:ext>
            </a:extLst>
          </p:cNvPr>
          <p:cNvSpPr txBox="1"/>
          <p:nvPr/>
        </p:nvSpPr>
        <p:spPr>
          <a:xfrm>
            <a:off x="4095026" y="4796378"/>
            <a:ext cx="1099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IoT</a:t>
            </a:r>
          </a:p>
        </p:txBody>
      </p:sp>
      <p:sp>
        <p:nvSpPr>
          <p:cNvPr id="4" name="Flowchart: Process 22">
            <a:extLst>
              <a:ext uri="{FF2B5EF4-FFF2-40B4-BE49-F238E27FC236}">
                <a16:creationId xmlns:a16="http://schemas.microsoft.com/office/drawing/2014/main" id="{0F43B9B9-5F12-F816-2EF5-223F0627D329}"/>
              </a:ext>
            </a:extLst>
          </p:cNvPr>
          <p:cNvSpPr/>
          <p:nvPr/>
        </p:nvSpPr>
        <p:spPr>
          <a:xfrm>
            <a:off x="167281" y="2095892"/>
            <a:ext cx="2763075" cy="3223706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9E92CE-72D4-DA99-66EF-6ED413A2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433" y="6233446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74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7806D3-95F0-2928-1D11-F6DFF1E9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, art, conception&#10;&#10;Description générée automatiquement">
            <a:extLst>
              <a:ext uri="{FF2B5EF4-FFF2-40B4-BE49-F238E27FC236}">
                <a16:creationId xmlns:a16="http://schemas.microsoft.com/office/drawing/2014/main" id="{160E56CE-F29E-095D-607F-52235B38A8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9CA22-B66D-A170-B6DB-96C48C16A8C8}"/>
              </a:ext>
            </a:extLst>
          </p:cNvPr>
          <p:cNvSpPr txBox="1"/>
          <p:nvPr/>
        </p:nvSpPr>
        <p:spPr>
          <a:xfrm>
            <a:off x="1" y="861774"/>
            <a:ext cx="2331720" cy="584775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70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b="1" dirty="0">
                <a:solidFill>
                  <a:prstClr val="black"/>
                </a:solidFill>
                <a:latin typeface="Agency FB" panose="020B0503020202020204" pitchFamily="34" charset="0"/>
              </a:rPr>
              <a:t>LLM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E792932-084A-DB27-010D-DFAFF266E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358868"/>
              </p:ext>
            </p:extLst>
          </p:nvPr>
        </p:nvGraphicFramePr>
        <p:xfrm>
          <a:off x="1674569" y="3787046"/>
          <a:ext cx="9157132" cy="22250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61705">
                  <a:extLst>
                    <a:ext uri="{9D8B030D-6E8A-4147-A177-3AD203B41FA5}">
                      <a16:colId xmlns:a16="http://schemas.microsoft.com/office/drawing/2014/main" val="1345910898"/>
                    </a:ext>
                  </a:extLst>
                </a:gridCol>
                <a:gridCol w="2261705">
                  <a:extLst>
                    <a:ext uri="{9D8B030D-6E8A-4147-A177-3AD203B41FA5}">
                      <a16:colId xmlns:a16="http://schemas.microsoft.com/office/drawing/2014/main" val="891880332"/>
                    </a:ext>
                  </a:extLst>
                </a:gridCol>
                <a:gridCol w="1922780">
                  <a:extLst>
                    <a:ext uri="{9D8B030D-6E8A-4147-A177-3AD203B41FA5}">
                      <a16:colId xmlns:a16="http://schemas.microsoft.com/office/drawing/2014/main" val="431088100"/>
                    </a:ext>
                  </a:extLst>
                </a:gridCol>
                <a:gridCol w="2710942">
                  <a:extLst>
                    <a:ext uri="{9D8B030D-6E8A-4147-A177-3AD203B41FA5}">
                      <a16:colId xmlns:a16="http://schemas.microsoft.com/office/drawing/2014/main" val="4090626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Développé par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 du 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Nombre de paramètres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01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345 millions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5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Fév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LLaMA2 et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7, 13 et 70 milliards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84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Déc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Mistral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Mixtral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47 milliards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65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Mai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OpenAI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175 milliards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7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Mar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OpenAI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1.76 mille milliards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76309"/>
                  </a:ext>
                </a:extLst>
              </a:tr>
            </a:tbl>
          </a:graphicData>
        </a:graphic>
      </p:graphicFrame>
      <p:pic>
        <p:nvPicPr>
          <p:cNvPr id="7" name="Image 6" descr="Une image contenant Graphique, cœur, clipart, capture d’écran&#10;&#10;Description générée automatiquement">
            <a:extLst>
              <a:ext uri="{FF2B5EF4-FFF2-40B4-BE49-F238E27FC236}">
                <a16:creationId xmlns:a16="http://schemas.microsoft.com/office/drawing/2014/main" id="{1ABB5AA7-A4D2-F4B1-E908-DDB557DDA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02" y="1744670"/>
            <a:ext cx="1583266" cy="1583266"/>
          </a:xfrm>
          <a:prstGeom prst="rect">
            <a:avLst/>
          </a:prstGeom>
        </p:spPr>
      </p:pic>
      <p:pic>
        <p:nvPicPr>
          <p:cNvPr id="11" name="Image 10" descr="Une image contenant Graphique, graphisme, affiche, Pochoir&#10;&#10;Description générée automatiquement">
            <a:extLst>
              <a:ext uri="{FF2B5EF4-FFF2-40B4-BE49-F238E27FC236}">
                <a16:creationId xmlns:a16="http://schemas.microsoft.com/office/drawing/2014/main" id="{46BBD95A-D8AD-5AEC-D1CE-146587D5BC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33" y="1744670"/>
            <a:ext cx="1583266" cy="15832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EEC12E5-70E8-983D-7947-55EE56FD4529}"/>
              </a:ext>
            </a:extLst>
          </p:cNvPr>
          <p:cNvSpPr txBox="1"/>
          <p:nvPr/>
        </p:nvSpPr>
        <p:spPr>
          <a:xfrm rot="1126860">
            <a:off x="7369665" y="1131081"/>
            <a:ext cx="418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Quantité massive de données textuelles </a:t>
            </a:r>
            <a:endParaRPr lang="en-US" sz="20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E0CD49-C62D-59F7-3FCE-433DE1D1D15F}"/>
              </a:ext>
            </a:extLst>
          </p:cNvPr>
          <p:cNvSpPr txBox="1"/>
          <p:nvPr/>
        </p:nvSpPr>
        <p:spPr>
          <a:xfrm rot="20330971">
            <a:off x="-364958" y="2248444"/>
            <a:ext cx="418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Faut-il les fine-tuner ?</a:t>
            </a:r>
            <a:endParaRPr lang="en-US" sz="2000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8A845AB5-8966-966A-4589-71A1B49A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3863" y="6199410"/>
            <a:ext cx="683339" cy="365125"/>
          </a:xfrm>
        </p:spPr>
        <p:txBody>
          <a:bodyPr/>
          <a:lstStyle/>
          <a:p>
            <a:fld id="{7A08D6E2-5E83-40AE-8B40-8AE625295AB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7110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9920D8CE5D2840896EA72AC7080533" ma:contentTypeVersion="0" ma:contentTypeDescription="Crée un document." ma:contentTypeScope="" ma:versionID="0900edb18b5c506f9eb317d4b1a9c6c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419e43a9beda6d3802584be797a4ef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FAE1AB-8D69-4EAC-B1B0-3F63A648FA0C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25305E-F674-4CDF-B073-F15C77FF30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5A40F-6CEA-44F5-A87A-B0D152928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14019</TotalTime>
  <Words>756</Words>
  <Application>Microsoft Office PowerPoint</Application>
  <PresentationFormat>Grand écran</PresentationFormat>
  <Paragraphs>229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Agency FB</vt:lpstr>
      <vt:lpstr>Arial</vt:lpstr>
      <vt:lpstr>Calibri</vt:lpstr>
      <vt:lpstr>Sitka Small</vt:lpstr>
      <vt:lpstr>Sylfaen</vt:lpstr>
      <vt:lpstr>The Students Teacher</vt:lpstr>
      <vt:lpstr>Trebuchet MS</vt:lpstr>
      <vt:lpstr>Wingdings</vt:lpstr>
      <vt:lpstr>Wingdings 3</vt:lpstr>
      <vt:lpstr>Facet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Compte Microsoft</dc:creator>
  <cp:lastModifiedBy>mohammed yacine brahmia</cp:lastModifiedBy>
  <cp:revision>62</cp:revision>
  <dcterms:created xsi:type="dcterms:W3CDTF">2023-12-09T15:16:30Z</dcterms:created>
  <dcterms:modified xsi:type="dcterms:W3CDTF">2024-06-04T10:17:29Z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0x010100EC9920D8CE5D2840896EA72AC7080533</vt:lpwstr>
  </property>
</Properties>
</file>